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701"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29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1554718"/>
            <a:ext cx="7934325" cy="2981325"/>
          </a:xfrm>
          <a:prstGeom prst="rect">
            <a:avLst/>
          </a:prstGeom>
          <a:noFill/>
          <a:ln/>
        </p:spPr>
        <p:txBody>
          <a:bodyPr wrap="square" rtlCol="0" anchor="t"/>
          <a:lstStyle/>
          <a:p>
            <a:pPr marL="0" indent="0">
              <a:lnSpc>
                <a:spcPts val="5868"/>
              </a:lnSpc>
              <a:buNone/>
            </a:pPr>
            <a:r>
              <a:rPr lang="en-US" sz="4695" dirty="0">
                <a:solidFill>
                  <a:srgbClr val="F3F3F2"/>
                </a:solidFill>
                <a:latin typeface="IBM Plex Sans" pitchFamily="34" charset="0"/>
                <a:ea typeface="IBM Plex Sans" pitchFamily="34" charset="-122"/>
                <a:cs typeface="IBM Plex Sans" pitchFamily="34" charset="-120"/>
              </a:rPr>
              <a:t>Elliptic Curve Integrated Encryption Scheme Implementation for Android Platforms</a:t>
            </a:r>
            <a:endParaRPr lang="en-US" sz="4695" dirty="0"/>
          </a:p>
        </p:txBody>
      </p:sp>
      <p:sp>
        <p:nvSpPr>
          <p:cNvPr id="6" name="Text 3"/>
          <p:cNvSpPr/>
          <p:nvPr/>
        </p:nvSpPr>
        <p:spPr>
          <a:xfrm>
            <a:off x="6091238" y="4795242"/>
            <a:ext cx="7934325" cy="1382911"/>
          </a:xfrm>
          <a:prstGeom prst="rect">
            <a:avLst/>
          </a:prstGeom>
          <a:noFill/>
          <a:ln/>
        </p:spPr>
        <p:txBody>
          <a:bodyPr wrap="square" rtlCol="0" anchor="t"/>
          <a:lstStyle/>
          <a:p>
            <a:pPr marL="0" indent="0">
              <a:lnSpc>
                <a:spcPts val="2177"/>
              </a:lnSpc>
              <a:buNone/>
            </a:pPr>
            <a:r>
              <a:rPr lang="en-US" sz="1361" dirty="0">
                <a:solidFill>
                  <a:srgbClr val="D4D4D1"/>
                </a:solidFill>
                <a:latin typeface="Roboto" pitchFamily="34" charset="0"/>
                <a:ea typeface="Roboto" pitchFamily="34" charset="-122"/>
                <a:cs typeface="Roboto" pitchFamily="34" charset="-120"/>
              </a:rPr>
              <a:t>This presentation explores the implementation of the Elliptic Curve Integrated Encryption Scheme (ECIES) on Android platforms, providing a secure and efficient approach for mobile communications. ECIES combines the benefits of Elliptic Curve Cryptography (ECC) and symmetric encryption, offering robust security with smaller key sizes and faster computations - crucial for resource-constrained mobile devices.</a:t>
            </a:r>
            <a:endParaRPr lang="en-US" sz="136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88181" y="1170146"/>
            <a:ext cx="4915853" cy="614482"/>
          </a:xfrm>
          <a:prstGeom prst="rect">
            <a:avLst/>
          </a:prstGeom>
          <a:noFill/>
          <a:ln/>
        </p:spPr>
        <p:txBody>
          <a:bodyPr wrap="none" rtlCol="0" anchor="t"/>
          <a:lstStyle/>
          <a:p>
            <a:pPr marL="0" indent="0">
              <a:lnSpc>
                <a:spcPts val="4838"/>
              </a:lnSpc>
              <a:buNone/>
            </a:pPr>
            <a:r>
              <a:rPr lang="en-US" sz="3871" dirty="0">
                <a:solidFill>
                  <a:srgbClr val="F3F3F2"/>
                </a:solidFill>
                <a:latin typeface="IBM Plex Sans" pitchFamily="34" charset="0"/>
                <a:ea typeface="IBM Plex Sans" pitchFamily="34" charset="-122"/>
                <a:cs typeface="IBM Plex Sans" pitchFamily="34" charset="-120"/>
              </a:rPr>
              <a:t>Conclusion</a:t>
            </a:r>
            <a:endParaRPr lang="en-US" sz="3871" dirty="0"/>
          </a:p>
        </p:txBody>
      </p:sp>
      <p:sp>
        <p:nvSpPr>
          <p:cNvPr id="6" name="Shape 3"/>
          <p:cNvSpPr/>
          <p:nvPr/>
        </p:nvSpPr>
        <p:spPr>
          <a:xfrm>
            <a:off x="688181" y="2079546"/>
            <a:ext cx="7767637" cy="2391608"/>
          </a:xfrm>
          <a:prstGeom prst="roundRect">
            <a:avLst>
              <a:gd name="adj" fmla="val 1480"/>
            </a:avLst>
          </a:prstGeom>
          <a:solidFill>
            <a:srgbClr val="484B51"/>
          </a:solidFill>
          <a:ln/>
        </p:spPr>
      </p:sp>
      <p:sp>
        <p:nvSpPr>
          <p:cNvPr id="7" name="Text 4"/>
          <p:cNvSpPr/>
          <p:nvPr/>
        </p:nvSpPr>
        <p:spPr>
          <a:xfrm>
            <a:off x="884753" y="2276118"/>
            <a:ext cx="4347329" cy="307181"/>
          </a:xfrm>
          <a:prstGeom prst="rect">
            <a:avLst/>
          </a:prstGeom>
          <a:noFill/>
          <a:ln/>
        </p:spPr>
        <p:txBody>
          <a:bodyPr wrap="none" rtlCol="0" anchor="t"/>
          <a:lstStyle/>
          <a:p>
            <a:pPr marL="0" indent="0">
              <a:lnSpc>
                <a:spcPts val="2419"/>
              </a:lnSpc>
              <a:buNone/>
            </a:pPr>
            <a:r>
              <a:rPr lang="en-US" sz="1935" dirty="0">
                <a:solidFill>
                  <a:srgbClr val="D4D4D1"/>
                </a:solidFill>
                <a:latin typeface="IBM Plex Sans" pitchFamily="34" charset="0"/>
                <a:ea typeface="IBM Plex Sans" pitchFamily="34" charset="-122"/>
                <a:cs typeface="IBM Plex Sans" pitchFamily="34" charset="-120"/>
              </a:rPr>
              <a:t>Secure and Efficient Mobile Encryption</a:t>
            </a:r>
            <a:endParaRPr lang="en-US" sz="1935" dirty="0"/>
          </a:p>
        </p:txBody>
      </p:sp>
      <p:sp>
        <p:nvSpPr>
          <p:cNvPr id="8" name="Text 5"/>
          <p:cNvSpPr/>
          <p:nvPr/>
        </p:nvSpPr>
        <p:spPr>
          <a:xfrm>
            <a:off x="884753" y="2701171"/>
            <a:ext cx="7374493" cy="1573411"/>
          </a:xfrm>
          <a:prstGeom prst="rect">
            <a:avLst/>
          </a:prstGeom>
          <a:noFill/>
          <a:ln/>
        </p:spPr>
        <p:txBody>
          <a:bodyPr wrap="square" rtlCol="0" anchor="t"/>
          <a:lstStyle/>
          <a:p>
            <a:pPr marL="0" indent="0">
              <a:lnSpc>
                <a:spcPts val="2477"/>
              </a:lnSpc>
              <a:buNone/>
            </a:pPr>
            <a:r>
              <a:rPr lang="en-US" sz="1548" dirty="0">
                <a:solidFill>
                  <a:srgbClr val="D4D4D1"/>
                </a:solidFill>
                <a:latin typeface="Roboto" pitchFamily="34" charset="0"/>
                <a:ea typeface="Roboto" pitchFamily="34" charset="-122"/>
                <a:cs typeface="Roboto" pitchFamily="34" charset="-120"/>
              </a:rPr>
              <a:t>The implementation of ECIES on Android platforms provides a robust and efficient solution for secure mobile communications. By leveraging the benefits of ECC and combining it with symmetric encryption, ECIES offers smaller key sizes, faster computations, and lower resource consumption - crucial for the development of high-performance mobile applications.</a:t>
            </a:r>
            <a:endParaRPr lang="en-US" sz="1548" dirty="0"/>
          </a:p>
        </p:txBody>
      </p:sp>
      <p:sp>
        <p:nvSpPr>
          <p:cNvPr id="9" name="Shape 6"/>
          <p:cNvSpPr/>
          <p:nvPr/>
        </p:nvSpPr>
        <p:spPr>
          <a:xfrm>
            <a:off x="688181" y="4667726"/>
            <a:ext cx="7767637" cy="2391608"/>
          </a:xfrm>
          <a:prstGeom prst="roundRect">
            <a:avLst>
              <a:gd name="adj" fmla="val 1480"/>
            </a:avLst>
          </a:prstGeom>
          <a:solidFill>
            <a:srgbClr val="484B51"/>
          </a:solidFill>
          <a:ln/>
        </p:spPr>
      </p:sp>
      <p:sp>
        <p:nvSpPr>
          <p:cNvPr id="10" name="Text 7"/>
          <p:cNvSpPr/>
          <p:nvPr/>
        </p:nvSpPr>
        <p:spPr>
          <a:xfrm>
            <a:off x="884753" y="4742616"/>
            <a:ext cx="4411861" cy="307181"/>
          </a:xfrm>
          <a:prstGeom prst="rect">
            <a:avLst/>
          </a:prstGeom>
          <a:noFill/>
          <a:ln/>
        </p:spPr>
        <p:txBody>
          <a:bodyPr wrap="none" rtlCol="0" anchor="t"/>
          <a:lstStyle/>
          <a:p>
            <a:pPr marL="0" indent="0">
              <a:lnSpc>
                <a:spcPts val="2419"/>
              </a:lnSpc>
              <a:buNone/>
            </a:pPr>
            <a:r>
              <a:rPr lang="en-US" sz="1935" dirty="0">
                <a:solidFill>
                  <a:srgbClr val="D4D4D1"/>
                </a:solidFill>
                <a:latin typeface="IBM Plex Sans" pitchFamily="34" charset="0"/>
                <a:ea typeface="IBM Plex Sans" pitchFamily="34" charset="-122"/>
                <a:cs typeface="IBM Plex Sans" pitchFamily="34" charset="-120"/>
              </a:rPr>
              <a:t>Ongoing Development and Future Work</a:t>
            </a:r>
            <a:endParaRPr lang="en-US" sz="1935" dirty="0"/>
          </a:p>
        </p:txBody>
      </p:sp>
      <p:sp>
        <p:nvSpPr>
          <p:cNvPr id="11" name="Text 8"/>
          <p:cNvSpPr/>
          <p:nvPr/>
        </p:nvSpPr>
        <p:spPr>
          <a:xfrm>
            <a:off x="884753" y="5119089"/>
            <a:ext cx="7374493" cy="1573411"/>
          </a:xfrm>
          <a:prstGeom prst="rect">
            <a:avLst/>
          </a:prstGeom>
          <a:noFill/>
          <a:ln/>
        </p:spPr>
        <p:txBody>
          <a:bodyPr wrap="square" rtlCol="0" anchor="t"/>
          <a:lstStyle/>
          <a:p>
            <a:pPr marL="0" indent="0">
              <a:lnSpc>
                <a:spcPts val="2477"/>
              </a:lnSpc>
              <a:buNone/>
            </a:pPr>
            <a:r>
              <a:rPr lang="en-US" sz="1548" dirty="0">
                <a:solidFill>
                  <a:srgbClr val="D4D4D1"/>
                </a:solidFill>
                <a:latin typeface="Roboto" pitchFamily="34" charset="0"/>
                <a:ea typeface="Roboto" pitchFamily="34" charset="-122"/>
                <a:cs typeface="Roboto" pitchFamily="34" charset="-120"/>
              </a:rPr>
              <a:t>This presentation showcases our initial ECIES implementation for Android, but the development and optimization of secure mobile encryption solutions is an ongoing process. We will continue to refine and enhance the ECIES implementation, exploring performance improvements, integration with other security frameworks, and potential extensions to support emerging mobile technologies and use cases.</a:t>
            </a:r>
            <a:endParaRPr lang="en-US" sz="154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12526"/>
            <a:ext cx="14630400" cy="8229600"/>
          </a:xfrm>
          <a:prstGeom prst="rect">
            <a:avLst/>
          </a:prstGeom>
          <a:solidFill>
            <a:srgbClr val="292C32"/>
          </a:solidFill>
          <a:ln/>
        </p:spPr>
      </p:sp>
      <p:sp>
        <p:nvSpPr>
          <p:cNvPr id="4" name="Text 2"/>
          <p:cNvSpPr/>
          <p:nvPr/>
        </p:nvSpPr>
        <p:spPr>
          <a:xfrm>
            <a:off x="864037" y="1610439"/>
            <a:ext cx="8660249" cy="771525"/>
          </a:xfrm>
          <a:prstGeom prst="rect">
            <a:avLst/>
          </a:prstGeom>
          <a:noFill/>
          <a:ln/>
        </p:spPr>
        <p:txBody>
          <a:bodyPr wrap="none" rtlCol="0" anchor="t"/>
          <a:lstStyle/>
          <a:p>
            <a:pPr marL="0" indent="0">
              <a:lnSpc>
                <a:spcPts val="6075"/>
              </a:lnSpc>
              <a:buNone/>
            </a:pPr>
            <a:r>
              <a:rPr lang="en-US" sz="4860" dirty="0">
                <a:solidFill>
                  <a:srgbClr val="F3F3F2"/>
                </a:solidFill>
                <a:latin typeface="IBM Plex Sans" pitchFamily="34" charset="0"/>
                <a:ea typeface="IBM Plex Sans" pitchFamily="34" charset="-122"/>
                <a:cs typeface="IBM Plex Sans" pitchFamily="34" charset="-120"/>
              </a:rPr>
              <a:t>Introduction to ECC and ECIES</a:t>
            </a:r>
            <a:endParaRPr lang="en-US" sz="4860" dirty="0"/>
          </a:p>
        </p:txBody>
      </p:sp>
      <p:sp>
        <p:nvSpPr>
          <p:cNvPr id="5" name="Text 3"/>
          <p:cNvSpPr/>
          <p:nvPr/>
        </p:nvSpPr>
        <p:spPr>
          <a:xfrm>
            <a:off x="864037" y="2999065"/>
            <a:ext cx="4700826" cy="385763"/>
          </a:xfrm>
          <a:prstGeom prst="rect">
            <a:avLst/>
          </a:prstGeom>
          <a:noFill/>
          <a:ln/>
        </p:spPr>
        <p:txBody>
          <a:bodyPr wrap="none" rtlCol="0" anchor="t"/>
          <a:lstStyle/>
          <a:p>
            <a:pPr marL="0" indent="0">
              <a:lnSpc>
                <a:spcPts val="3038"/>
              </a:lnSpc>
              <a:buNone/>
            </a:pPr>
            <a:r>
              <a:rPr lang="en-US" sz="2430" dirty="0">
                <a:solidFill>
                  <a:srgbClr val="F3F3F2"/>
                </a:solidFill>
                <a:latin typeface="IBM Plex Sans" pitchFamily="34" charset="0"/>
                <a:ea typeface="IBM Plex Sans" pitchFamily="34" charset="-122"/>
                <a:cs typeface="IBM Plex Sans" pitchFamily="34" charset="-120"/>
              </a:rPr>
              <a:t>Elliptic Curve Cryptography (ECC)</a:t>
            </a:r>
            <a:endParaRPr lang="en-US" sz="2430" dirty="0"/>
          </a:p>
        </p:txBody>
      </p:sp>
      <p:sp>
        <p:nvSpPr>
          <p:cNvPr id="6" name="Text 4"/>
          <p:cNvSpPr/>
          <p:nvPr/>
        </p:nvSpPr>
        <p:spPr>
          <a:xfrm>
            <a:off x="864037" y="3631644"/>
            <a:ext cx="6150054" cy="2765346"/>
          </a:xfrm>
          <a:prstGeom prst="rect">
            <a:avLst/>
          </a:prstGeom>
          <a:noFill/>
          <a:ln/>
        </p:spPr>
        <p:txBody>
          <a:bodyPr wrap="square" rtlCol="0" anchor="t"/>
          <a:lstStyle/>
          <a:p>
            <a:pPr marL="0" indent="0">
              <a:lnSpc>
                <a:spcPts val="3110"/>
              </a:lnSpc>
              <a:buNone/>
            </a:pPr>
            <a:r>
              <a:rPr lang="en-US" sz="1944" dirty="0">
                <a:solidFill>
                  <a:srgbClr val="D4D4D1"/>
                </a:solidFill>
                <a:latin typeface="Roboto" pitchFamily="34" charset="0"/>
                <a:ea typeface="Roboto" pitchFamily="34" charset="-122"/>
                <a:cs typeface="Roboto" pitchFamily="34" charset="-120"/>
              </a:rPr>
              <a:t>ECC is a public-key cryptography method that uses smaller key sizes compared to traditional RSA, while providing the same level of security. ECC's mathematical foundation on elliptic curves allows for efficient implementation and high-performance encryption, making it well-suited for mobile applications.</a:t>
            </a:r>
            <a:endParaRPr lang="en-US" sz="1944" dirty="0"/>
          </a:p>
        </p:txBody>
      </p:sp>
      <p:sp>
        <p:nvSpPr>
          <p:cNvPr id="7" name="Text 5"/>
          <p:cNvSpPr/>
          <p:nvPr/>
        </p:nvSpPr>
        <p:spPr>
          <a:xfrm>
            <a:off x="7623929" y="2999065"/>
            <a:ext cx="6150054" cy="771525"/>
          </a:xfrm>
          <a:prstGeom prst="rect">
            <a:avLst/>
          </a:prstGeom>
          <a:noFill/>
          <a:ln/>
        </p:spPr>
        <p:txBody>
          <a:bodyPr wrap="square" rtlCol="0" anchor="t"/>
          <a:lstStyle/>
          <a:p>
            <a:pPr marL="0" indent="0">
              <a:lnSpc>
                <a:spcPts val="3038"/>
              </a:lnSpc>
              <a:buNone/>
            </a:pPr>
            <a:r>
              <a:rPr lang="en-US" sz="2430" dirty="0">
                <a:solidFill>
                  <a:srgbClr val="F3F3F2"/>
                </a:solidFill>
                <a:latin typeface="IBM Plex Sans" pitchFamily="34" charset="0"/>
                <a:ea typeface="IBM Plex Sans" pitchFamily="34" charset="-122"/>
                <a:cs typeface="IBM Plex Sans" pitchFamily="34" charset="-120"/>
              </a:rPr>
              <a:t>Elliptic Curve Integrated Encryption Scheme (ECIES)</a:t>
            </a:r>
            <a:endParaRPr lang="en-US" sz="2430" dirty="0"/>
          </a:p>
        </p:txBody>
      </p:sp>
      <p:sp>
        <p:nvSpPr>
          <p:cNvPr id="8" name="Text 6"/>
          <p:cNvSpPr/>
          <p:nvPr/>
        </p:nvSpPr>
        <p:spPr>
          <a:xfrm>
            <a:off x="7623929" y="4017407"/>
            <a:ext cx="6150054" cy="2370296"/>
          </a:xfrm>
          <a:prstGeom prst="rect">
            <a:avLst/>
          </a:prstGeom>
          <a:noFill/>
          <a:ln/>
        </p:spPr>
        <p:txBody>
          <a:bodyPr wrap="square" rtlCol="0" anchor="t"/>
          <a:lstStyle/>
          <a:p>
            <a:pPr marL="0" indent="0">
              <a:lnSpc>
                <a:spcPts val="3110"/>
              </a:lnSpc>
              <a:buNone/>
            </a:pPr>
            <a:r>
              <a:rPr lang="en-US" sz="1944" dirty="0">
                <a:solidFill>
                  <a:srgbClr val="D4D4D1"/>
                </a:solidFill>
                <a:latin typeface="Roboto" pitchFamily="34" charset="0"/>
                <a:ea typeface="Roboto" pitchFamily="34" charset="-122"/>
                <a:cs typeface="Roboto" pitchFamily="34" charset="-120"/>
              </a:rPr>
              <a:t>ECIES is a hybrid encryption scheme that combines the Diffie-Hellman key exchange protocol with symmetric encryption algorithms, such as AES, and a message authentication code (HMAC-SHA256). This approach offers robust security by leveraging the benefits of both public-key and symmetric-key cryptography.</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1169432"/>
            <a:ext cx="4320540" cy="540068"/>
          </a:xfrm>
          <a:prstGeom prst="rect">
            <a:avLst/>
          </a:prstGeom>
          <a:noFill/>
          <a:ln/>
        </p:spPr>
        <p:txBody>
          <a:bodyPr wrap="none" rtlCol="0" anchor="t"/>
          <a:lstStyle/>
          <a:p>
            <a:pPr marL="0" indent="0">
              <a:lnSpc>
                <a:spcPts val="4253"/>
              </a:lnSpc>
              <a:buNone/>
            </a:pPr>
            <a:r>
              <a:rPr lang="en-US" sz="3402" dirty="0">
                <a:solidFill>
                  <a:srgbClr val="F3F3F2"/>
                </a:solidFill>
                <a:latin typeface="IBM Plex Sans" pitchFamily="34" charset="0"/>
                <a:ea typeface="IBM Plex Sans" pitchFamily="34" charset="-122"/>
                <a:cs typeface="IBM Plex Sans" pitchFamily="34" charset="-120"/>
              </a:rPr>
              <a:t>The Problem</a:t>
            </a:r>
            <a:endParaRPr lang="en-US" sz="3402" dirty="0"/>
          </a:p>
        </p:txBody>
      </p:sp>
      <p:sp>
        <p:nvSpPr>
          <p:cNvPr id="6" name="Shape 3"/>
          <p:cNvSpPr/>
          <p:nvPr/>
        </p:nvSpPr>
        <p:spPr>
          <a:xfrm>
            <a:off x="6091238" y="2163008"/>
            <a:ext cx="388739" cy="388739"/>
          </a:xfrm>
          <a:prstGeom prst="roundRect">
            <a:avLst>
              <a:gd name="adj" fmla="val 8002"/>
            </a:avLst>
          </a:prstGeom>
          <a:solidFill>
            <a:srgbClr val="484B51"/>
          </a:solidFill>
          <a:ln/>
        </p:spPr>
      </p:sp>
      <p:sp>
        <p:nvSpPr>
          <p:cNvPr id="7" name="Text 4"/>
          <p:cNvSpPr/>
          <p:nvPr/>
        </p:nvSpPr>
        <p:spPr>
          <a:xfrm>
            <a:off x="6207800" y="2227778"/>
            <a:ext cx="155615" cy="259199"/>
          </a:xfrm>
          <a:prstGeom prst="rect">
            <a:avLst/>
          </a:prstGeom>
          <a:noFill/>
          <a:ln/>
        </p:spPr>
        <p:txBody>
          <a:bodyPr wrap="none" rtlCol="0" anchor="t"/>
          <a:lstStyle/>
          <a:p>
            <a:pPr marL="0" indent="0" algn="ctr">
              <a:lnSpc>
                <a:spcPts val="2041"/>
              </a:lnSpc>
              <a:buNone/>
            </a:pPr>
            <a:r>
              <a:rPr lang="en-US" sz="2041" dirty="0">
                <a:solidFill>
                  <a:srgbClr val="D4D4D1"/>
                </a:solidFill>
                <a:latin typeface="IBM Plex Sans" pitchFamily="34" charset="0"/>
                <a:ea typeface="IBM Plex Sans" pitchFamily="34" charset="-122"/>
                <a:cs typeface="IBM Plex Sans" pitchFamily="34" charset="-120"/>
              </a:rPr>
              <a:t>1</a:t>
            </a:r>
            <a:endParaRPr lang="en-US" sz="2041" dirty="0"/>
          </a:p>
        </p:txBody>
      </p:sp>
      <p:sp>
        <p:nvSpPr>
          <p:cNvPr id="8" name="Text 5"/>
          <p:cNvSpPr/>
          <p:nvPr/>
        </p:nvSpPr>
        <p:spPr>
          <a:xfrm>
            <a:off x="6652736" y="2163008"/>
            <a:ext cx="3118128" cy="269915"/>
          </a:xfrm>
          <a:prstGeom prst="rect">
            <a:avLst/>
          </a:prstGeom>
          <a:noFill/>
          <a:ln/>
        </p:spPr>
        <p:txBody>
          <a:bodyPr wrap="none" rtlCol="0" anchor="t"/>
          <a:lstStyle/>
          <a:p>
            <a:pPr marL="0" indent="0">
              <a:lnSpc>
                <a:spcPts val="2126"/>
              </a:lnSpc>
              <a:buNone/>
            </a:pPr>
            <a:r>
              <a:rPr lang="en-US" sz="1701" dirty="0">
                <a:solidFill>
                  <a:srgbClr val="D4D4D1"/>
                </a:solidFill>
                <a:latin typeface="IBM Plex Sans" pitchFamily="34" charset="0"/>
                <a:ea typeface="IBM Plex Sans" pitchFamily="34" charset="-122"/>
                <a:cs typeface="IBM Plex Sans" pitchFamily="34" charset="-120"/>
              </a:rPr>
              <a:t>Secure Mobile Communications</a:t>
            </a:r>
            <a:endParaRPr lang="en-US" sz="1701" dirty="0"/>
          </a:p>
        </p:txBody>
      </p:sp>
      <p:sp>
        <p:nvSpPr>
          <p:cNvPr id="9" name="Text 6"/>
          <p:cNvSpPr/>
          <p:nvPr/>
        </p:nvSpPr>
        <p:spPr>
          <a:xfrm>
            <a:off x="6652736" y="2536508"/>
            <a:ext cx="7372826" cy="829747"/>
          </a:xfrm>
          <a:prstGeom prst="rect">
            <a:avLst/>
          </a:prstGeom>
          <a:noFill/>
          <a:ln/>
        </p:spPr>
        <p:txBody>
          <a:bodyPr wrap="square" rtlCol="0" anchor="t"/>
          <a:lstStyle/>
          <a:p>
            <a:pPr marL="0" indent="0">
              <a:lnSpc>
                <a:spcPts val="2177"/>
              </a:lnSpc>
              <a:buNone/>
            </a:pPr>
            <a:r>
              <a:rPr lang="en-US" sz="1361" dirty="0">
                <a:solidFill>
                  <a:srgbClr val="D4D4D1"/>
                </a:solidFill>
                <a:latin typeface="Roboto" pitchFamily="34" charset="0"/>
                <a:ea typeface="Roboto" pitchFamily="34" charset="-122"/>
                <a:cs typeface="Roboto" pitchFamily="34" charset="-120"/>
              </a:rPr>
              <a:t>With the widespread adoption of mobile devices and the increasing reliance on mobile apps for communication, there is a growing need for secure and efficient encryption solutions to protect sensitive data and ensure the privacy of mobile users.</a:t>
            </a:r>
            <a:endParaRPr lang="en-US" sz="1361" dirty="0"/>
          </a:p>
        </p:txBody>
      </p:sp>
      <p:sp>
        <p:nvSpPr>
          <p:cNvPr id="10" name="Shape 7"/>
          <p:cNvSpPr/>
          <p:nvPr/>
        </p:nvSpPr>
        <p:spPr>
          <a:xfrm>
            <a:off x="6091238" y="3733324"/>
            <a:ext cx="388739" cy="388739"/>
          </a:xfrm>
          <a:prstGeom prst="roundRect">
            <a:avLst>
              <a:gd name="adj" fmla="val 8002"/>
            </a:avLst>
          </a:prstGeom>
          <a:solidFill>
            <a:srgbClr val="484B51"/>
          </a:solidFill>
          <a:ln/>
        </p:spPr>
      </p:sp>
      <p:sp>
        <p:nvSpPr>
          <p:cNvPr id="11" name="Text 8"/>
          <p:cNvSpPr/>
          <p:nvPr/>
        </p:nvSpPr>
        <p:spPr>
          <a:xfrm>
            <a:off x="6207800" y="3798094"/>
            <a:ext cx="155615" cy="259199"/>
          </a:xfrm>
          <a:prstGeom prst="rect">
            <a:avLst/>
          </a:prstGeom>
          <a:noFill/>
          <a:ln/>
        </p:spPr>
        <p:txBody>
          <a:bodyPr wrap="none" rtlCol="0" anchor="t"/>
          <a:lstStyle/>
          <a:p>
            <a:pPr marL="0" indent="0" algn="ctr">
              <a:lnSpc>
                <a:spcPts val="2041"/>
              </a:lnSpc>
              <a:buNone/>
            </a:pPr>
            <a:r>
              <a:rPr lang="en-US" sz="2041" dirty="0">
                <a:solidFill>
                  <a:srgbClr val="D4D4D1"/>
                </a:solidFill>
                <a:latin typeface="IBM Plex Sans" pitchFamily="34" charset="0"/>
                <a:ea typeface="IBM Plex Sans" pitchFamily="34" charset="-122"/>
                <a:cs typeface="IBM Plex Sans" pitchFamily="34" charset="-120"/>
              </a:rPr>
              <a:t>2</a:t>
            </a:r>
            <a:endParaRPr lang="en-US" sz="2041" dirty="0"/>
          </a:p>
        </p:txBody>
      </p:sp>
      <p:sp>
        <p:nvSpPr>
          <p:cNvPr id="12" name="Text 9"/>
          <p:cNvSpPr/>
          <p:nvPr/>
        </p:nvSpPr>
        <p:spPr>
          <a:xfrm>
            <a:off x="6652736" y="3733324"/>
            <a:ext cx="3368516" cy="269915"/>
          </a:xfrm>
          <a:prstGeom prst="rect">
            <a:avLst/>
          </a:prstGeom>
          <a:noFill/>
          <a:ln/>
        </p:spPr>
        <p:txBody>
          <a:bodyPr wrap="none" rtlCol="0" anchor="t"/>
          <a:lstStyle/>
          <a:p>
            <a:pPr marL="0" indent="0">
              <a:lnSpc>
                <a:spcPts val="2126"/>
              </a:lnSpc>
              <a:buNone/>
            </a:pPr>
            <a:r>
              <a:rPr lang="en-US" sz="1701" dirty="0">
                <a:solidFill>
                  <a:srgbClr val="D4D4D1"/>
                </a:solidFill>
                <a:latin typeface="IBM Plex Sans" pitchFamily="34" charset="0"/>
                <a:ea typeface="IBM Plex Sans" pitchFamily="34" charset="-122"/>
                <a:cs typeface="IBM Plex Sans" pitchFamily="34" charset="-120"/>
              </a:rPr>
              <a:t>Limitations of Traditional Methods</a:t>
            </a:r>
            <a:endParaRPr lang="en-US" sz="1701" dirty="0"/>
          </a:p>
        </p:txBody>
      </p:sp>
      <p:sp>
        <p:nvSpPr>
          <p:cNvPr id="13" name="Text 10"/>
          <p:cNvSpPr/>
          <p:nvPr/>
        </p:nvSpPr>
        <p:spPr>
          <a:xfrm>
            <a:off x="6652736" y="4106823"/>
            <a:ext cx="7372826" cy="1106329"/>
          </a:xfrm>
          <a:prstGeom prst="rect">
            <a:avLst/>
          </a:prstGeom>
          <a:noFill/>
          <a:ln/>
        </p:spPr>
        <p:txBody>
          <a:bodyPr wrap="square" rtlCol="0" anchor="t"/>
          <a:lstStyle/>
          <a:p>
            <a:pPr marL="0" indent="0">
              <a:lnSpc>
                <a:spcPts val="2177"/>
              </a:lnSpc>
              <a:buNone/>
            </a:pPr>
            <a:r>
              <a:rPr lang="en-US" sz="1361" dirty="0">
                <a:solidFill>
                  <a:srgbClr val="D4D4D1"/>
                </a:solidFill>
                <a:latin typeface="Roboto" pitchFamily="34" charset="0"/>
                <a:ea typeface="Roboto" pitchFamily="34" charset="-122"/>
                <a:cs typeface="Roboto" pitchFamily="34" charset="-120"/>
              </a:rPr>
              <a:t>Traditional encryption methods, such as RSA, often require larger key sizes, leading to slower computations and increased resource consumption on mobile platforms. This presents a challenge for the development of high-performance mobile applications that need to balance security and efficiency.</a:t>
            </a:r>
            <a:endParaRPr lang="en-US" sz="1361" dirty="0"/>
          </a:p>
        </p:txBody>
      </p:sp>
      <p:sp>
        <p:nvSpPr>
          <p:cNvPr id="14" name="Shape 11"/>
          <p:cNvSpPr/>
          <p:nvPr/>
        </p:nvSpPr>
        <p:spPr>
          <a:xfrm>
            <a:off x="6091238" y="5580221"/>
            <a:ext cx="388739" cy="388739"/>
          </a:xfrm>
          <a:prstGeom prst="roundRect">
            <a:avLst>
              <a:gd name="adj" fmla="val 8002"/>
            </a:avLst>
          </a:prstGeom>
          <a:solidFill>
            <a:srgbClr val="484B51"/>
          </a:solidFill>
          <a:ln/>
        </p:spPr>
      </p:sp>
      <p:sp>
        <p:nvSpPr>
          <p:cNvPr id="15" name="Text 12"/>
          <p:cNvSpPr/>
          <p:nvPr/>
        </p:nvSpPr>
        <p:spPr>
          <a:xfrm>
            <a:off x="6207800" y="5644991"/>
            <a:ext cx="155615" cy="259199"/>
          </a:xfrm>
          <a:prstGeom prst="rect">
            <a:avLst/>
          </a:prstGeom>
          <a:noFill/>
          <a:ln/>
        </p:spPr>
        <p:txBody>
          <a:bodyPr wrap="none" rtlCol="0" anchor="t"/>
          <a:lstStyle/>
          <a:p>
            <a:pPr marL="0" indent="0" algn="ctr">
              <a:lnSpc>
                <a:spcPts val="2041"/>
              </a:lnSpc>
              <a:buNone/>
            </a:pPr>
            <a:r>
              <a:rPr lang="en-US" sz="2041" dirty="0">
                <a:solidFill>
                  <a:srgbClr val="D4D4D1"/>
                </a:solidFill>
                <a:latin typeface="IBM Plex Sans" pitchFamily="34" charset="0"/>
                <a:ea typeface="IBM Plex Sans" pitchFamily="34" charset="-122"/>
                <a:cs typeface="IBM Plex Sans" pitchFamily="34" charset="-120"/>
              </a:rPr>
              <a:t>3</a:t>
            </a:r>
            <a:endParaRPr lang="en-US" sz="2041" dirty="0"/>
          </a:p>
        </p:txBody>
      </p:sp>
      <p:sp>
        <p:nvSpPr>
          <p:cNvPr id="16" name="Text 13"/>
          <p:cNvSpPr/>
          <p:nvPr/>
        </p:nvSpPr>
        <p:spPr>
          <a:xfrm>
            <a:off x="6652736" y="5580221"/>
            <a:ext cx="3406497" cy="269915"/>
          </a:xfrm>
          <a:prstGeom prst="rect">
            <a:avLst/>
          </a:prstGeom>
          <a:noFill/>
          <a:ln/>
        </p:spPr>
        <p:txBody>
          <a:bodyPr wrap="none" rtlCol="0" anchor="t"/>
          <a:lstStyle/>
          <a:p>
            <a:pPr marL="0" indent="0">
              <a:lnSpc>
                <a:spcPts val="2126"/>
              </a:lnSpc>
              <a:buNone/>
            </a:pPr>
            <a:r>
              <a:rPr lang="en-US" sz="1701" dirty="0">
                <a:solidFill>
                  <a:srgbClr val="D4D4D1"/>
                </a:solidFill>
                <a:latin typeface="IBM Plex Sans" pitchFamily="34" charset="0"/>
                <a:ea typeface="IBM Plex Sans" pitchFamily="34" charset="-122"/>
                <a:cs typeface="IBM Plex Sans" pitchFamily="34" charset="-120"/>
              </a:rPr>
              <a:t>Importance of Efficient Encryption</a:t>
            </a:r>
            <a:endParaRPr lang="en-US" sz="1701" dirty="0"/>
          </a:p>
        </p:txBody>
      </p:sp>
      <p:sp>
        <p:nvSpPr>
          <p:cNvPr id="17" name="Text 14"/>
          <p:cNvSpPr/>
          <p:nvPr/>
        </p:nvSpPr>
        <p:spPr>
          <a:xfrm>
            <a:off x="6652736" y="5953720"/>
            <a:ext cx="7372826" cy="1106329"/>
          </a:xfrm>
          <a:prstGeom prst="rect">
            <a:avLst/>
          </a:prstGeom>
          <a:noFill/>
          <a:ln/>
        </p:spPr>
        <p:txBody>
          <a:bodyPr wrap="square" rtlCol="0" anchor="t"/>
          <a:lstStyle/>
          <a:p>
            <a:pPr marL="0" indent="0">
              <a:lnSpc>
                <a:spcPts val="2177"/>
              </a:lnSpc>
              <a:buNone/>
            </a:pPr>
            <a:r>
              <a:rPr lang="en-US" sz="1361" dirty="0">
                <a:solidFill>
                  <a:srgbClr val="D4D4D1"/>
                </a:solidFill>
                <a:latin typeface="Roboto" pitchFamily="34" charset="0"/>
                <a:ea typeface="Roboto" pitchFamily="34" charset="-122"/>
                <a:cs typeface="Roboto" pitchFamily="34" charset="-120"/>
              </a:rPr>
              <a:t>In the context of mobile applications, efficient encryption is crucial to minimize the impact on device performance, battery life, and user experience. Implementing a lightweight and optimized encryption scheme is essential for the widespread adoption and acceptance of secure mobile communications.</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804386"/>
            <a:ext cx="6194822" cy="540068"/>
          </a:xfrm>
          <a:prstGeom prst="rect">
            <a:avLst/>
          </a:prstGeom>
          <a:noFill/>
          <a:ln/>
        </p:spPr>
        <p:txBody>
          <a:bodyPr wrap="none" rtlCol="0" anchor="t"/>
          <a:lstStyle/>
          <a:p>
            <a:pPr marL="0" indent="0">
              <a:lnSpc>
                <a:spcPts val="4253"/>
              </a:lnSpc>
              <a:buNone/>
            </a:pPr>
            <a:r>
              <a:rPr lang="en-US" sz="3402" dirty="0">
                <a:solidFill>
                  <a:srgbClr val="F3F3F2"/>
                </a:solidFill>
                <a:latin typeface="IBM Plex Sans" pitchFamily="34" charset="0"/>
                <a:ea typeface="IBM Plex Sans" pitchFamily="34" charset="-122"/>
                <a:cs typeface="IBM Plex Sans" pitchFamily="34" charset="-120"/>
              </a:rPr>
              <a:t>Solution: ECIES on Android</a:t>
            </a:r>
            <a:endParaRPr lang="en-US" sz="3402" dirty="0"/>
          </a:p>
        </p:txBody>
      </p:sp>
      <p:sp>
        <p:nvSpPr>
          <p:cNvPr id="6" name="Shape 3"/>
          <p:cNvSpPr/>
          <p:nvPr/>
        </p:nvSpPr>
        <p:spPr>
          <a:xfrm>
            <a:off x="6091238" y="1603653"/>
            <a:ext cx="7934325" cy="1825347"/>
          </a:xfrm>
          <a:prstGeom prst="roundRect">
            <a:avLst>
              <a:gd name="adj" fmla="val 1704"/>
            </a:avLst>
          </a:prstGeom>
          <a:solidFill>
            <a:srgbClr val="484B51"/>
          </a:solidFill>
          <a:ln/>
        </p:spPr>
      </p:sp>
      <p:sp>
        <p:nvSpPr>
          <p:cNvPr id="7" name="Text 4"/>
          <p:cNvSpPr/>
          <p:nvPr/>
        </p:nvSpPr>
        <p:spPr>
          <a:xfrm>
            <a:off x="6263997" y="1776413"/>
            <a:ext cx="3545800" cy="269915"/>
          </a:xfrm>
          <a:prstGeom prst="rect">
            <a:avLst/>
          </a:prstGeom>
          <a:noFill/>
          <a:ln/>
        </p:spPr>
        <p:txBody>
          <a:bodyPr wrap="none" rtlCol="0" anchor="t"/>
          <a:lstStyle/>
          <a:p>
            <a:pPr marL="0" indent="0">
              <a:lnSpc>
                <a:spcPts val="2126"/>
              </a:lnSpc>
              <a:buNone/>
            </a:pPr>
            <a:r>
              <a:rPr lang="en-US" sz="1701" dirty="0">
                <a:solidFill>
                  <a:srgbClr val="D4D4D1"/>
                </a:solidFill>
                <a:latin typeface="IBM Plex Sans" pitchFamily="34" charset="0"/>
                <a:ea typeface="IBM Plex Sans" pitchFamily="34" charset="-122"/>
                <a:cs typeface="IBM Plex Sans" pitchFamily="34" charset="-120"/>
              </a:rPr>
              <a:t>Implementation with Spongy Castle</a:t>
            </a:r>
            <a:endParaRPr lang="en-US" sz="1701" dirty="0"/>
          </a:p>
        </p:txBody>
      </p:sp>
      <p:sp>
        <p:nvSpPr>
          <p:cNvPr id="8" name="Text 5"/>
          <p:cNvSpPr/>
          <p:nvPr/>
        </p:nvSpPr>
        <p:spPr>
          <a:xfrm>
            <a:off x="6263997" y="2149912"/>
            <a:ext cx="7588806" cy="1106329"/>
          </a:xfrm>
          <a:prstGeom prst="rect">
            <a:avLst/>
          </a:prstGeom>
          <a:noFill/>
          <a:ln/>
        </p:spPr>
        <p:txBody>
          <a:bodyPr wrap="square" rtlCol="0" anchor="t"/>
          <a:lstStyle/>
          <a:p>
            <a:pPr marL="0" indent="0">
              <a:lnSpc>
                <a:spcPts val="2177"/>
              </a:lnSpc>
              <a:buNone/>
            </a:pPr>
            <a:r>
              <a:rPr lang="en-US" sz="1361" dirty="0">
                <a:solidFill>
                  <a:srgbClr val="D4D4D1"/>
                </a:solidFill>
                <a:latin typeface="Roboto" pitchFamily="34" charset="0"/>
                <a:ea typeface="Roboto" pitchFamily="34" charset="-122"/>
                <a:cs typeface="Roboto" pitchFamily="34" charset="-120"/>
              </a:rPr>
              <a:t>We have implemented the ECIES encryption scheme using the Spongy Castle cryptographic library, which provides a Java-based implementation of various cryptographic algorithms, including ECC and ECIES. Spongy Castle is a popular choice for Android development due to its performance and compatibility with the platform.</a:t>
            </a:r>
            <a:endParaRPr lang="en-US" sz="1361" dirty="0"/>
          </a:p>
        </p:txBody>
      </p:sp>
      <p:sp>
        <p:nvSpPr>
          <p:cNvPr id="9" name="Shape 6"/>
          <p:cNvSpPr/>
          <p:nvPr/>
        </p:nvSpPr>
        <p:spPr>
          <a:xfrm>
            <a:off x="6091238" y="3601760"/>
            <a:ext cx="7934325" cy="1825347"/>
          </a:xfrm>
          <a:prstGeom prst="roundRect">
            <a:avLst>
              <a:gd name="adj" fmla="val 1704"/>
            </a:avLst>
          </a:prstGeom>
          <a:solidFill>
            <a:srgbClr val="484B51"/>
          </a:solidFill>
          <a:ln/>
        </p:spPr>
      </p:sp>
      <p:sp>
        <p:nvSpPr>
          <p:cNvPr id="10" name="Text 7"/>
          <p:cNvSpPr/>
          <p:nvPr/>
        </p:nvSpPr>
        <p:spPr>
          <a:xfrm>
            <a:off x="6263997" y="3774519"/>
            <a:ext cx="2160270" cy="269915"/>
          </a:xfrm>
          <a:prstGeom prst="rect">
            <a:avLst/>
          </a:prstGeom>
          <a:noFill/>
          <a:ln/>
        </p:spPr>
        <p:txBody>
          <a:bodyPr wrap="none" rtlCol="0" anchor="t"/>
          <a:lstStyle/>
          <a:p>
            <a:pPr marL="0" indent="0">
              <a:lnSpc>
                <a:spcPts val="2126"/>
              </a:lnSpc>
              <a:buNone/>
            </a:pPr>
            <a:r>
              <a:rPr lang="en-US" sz="1701" dirty="0">
                <a:solidFill>
                  <a:srgbClr val="D4D4D1"/>
                </a:solidFill>
                <a:latin typeface="IBM Plex Sans" pitchFamily="34" charset="0"/>
                <a:ea typeface="IBM Plex Sans" pitchFamily="34" charset="-122"/>
                <a:cs typeface="IBM Plex Sans" pitchFamily="34" charset="-120"/>
              </a:rPr>
              <a:t>Advantages of ECIES</a:t>
            </a:r>
            <a:endParaRPr lang="en-US" sz="1701" dirty="0"/>
          </a:p>
        </p:txBody>
      </p:sp>
      <p:sp>
        <p:nvSpPr>
          <p:cNvPr id="11" name="Text 8"/>
          <p:cNvSpPr/>
          <p:nvPr/>
        </p:nvSpPr>
        <p:spPr>
          <a:xfrm>
            <a:off x="6263997" y="4148018"/>
            <a:ext cx="7588806" cy="1106329"/>
          </a:xfrm>
          <a:prstGeom prst="rect">
            <a:avLst/>
          </a:prstGeom>
          <a:noFill/>
          <a:ln/>
        </p:spPr>
        <p:txBody>
          <a:bodyPr wrap="square" rtlCol="0" anchor="t"/>
          <a:lstStyle/>
          <a:p>
            <a:pPr marL="0" indent="0">
              <a:lnSpc>
                <a:spcPts val="2177"/>
              </a:lnSpc>
              <a:buNone/>
            </a:pPr>
            <a:r>
              <a:rPr lang="en-US" sz="1361" dirty="0">
                <a:solidFill>
                  <a:srgbClr val="D4D4D1"/>
                </a:solidFill>
                <a:latin typeface="Roboto" pitchFamily="34" charset="0"/>
                <a:ea typeface="Roboto" pitchFamily="34" charset="-122"/>
                <a:cs typeface="Roboto" pitchFamily="34" charset="-120"/>
              </a:rPr>
              <a:t>By leveraging ECIES, we can take advantage of the benefits of ECC, such as smaller key sizes and faster computations, while combining it with the security of symmetric encryption algorithms like AES and message authentication with HMAC-SHA256. This approach offers a robust and efficient solution for secure mobile communications.</a:t>
            </a:r>
            <a:endParaRPr lang="en-US" sz="1361" dirty="0"/>
          </a:p>
        </p:txBody>
      </p:sp>
      <p:sp>
        <p:nvSpPr>
          <p:cNvPr id="12" name="Shape 9"/>
          <p:cNvSpPr/>
          <p:nvPr/>
        </p:nvSpPr>
        <p:spPr>
          <a:xfrm>
            <a:off x="6091238" y="5599867"/>
            <a:ext cx="7934325" cy="1825347"/>
          </a:xfrm>
          <a:prstGeom prst="roundRect">
            <a:avLst>
              <a:gd name="adj" fmla="val 1704"/>
            </a:avLst>
          </a:prstGeom>
          <a:solidFill>
            <a:srgbClr val="484B51"/>
          </a:solidFill>
          <a:ln/>
        </p:spPr>
      </p:sp>
      <p:sp>
        <p:nvSpPr>
          <p:cNvPr id="13" name="Text 10"/>
          <p:cNvSpPr/>
          <p:nvPr/>
        </p:nvSpPr>
        <p:spPr>
          <a:xfrm>
            <a:off x="6263997" y="5772626"/>
            <a:ext cx="2160270" cy="269915"/>
          </a:xfrm>
          <a:prstGeom prst="rect">
            <a:avLst/>
          </a:prstGeom>
          <a:noFill/>
          <a:ln/>
        </p:spPr>
        <p:txBody>
          <a:bodyPr wrap="none" rtlCol="0" anchor="t"/>
          <a:lstStyle/>
          <a:p>
            <a:pPr marL="0" indent="0">
              <a:lnSpc>
                <a:spcPts val="2126"/>
              </a:lnSpc>
              <a:buNone/>
            </a:pPr>
            <a:r>
              <a:rPr lang="en-US" sz="1701" dirty="0">
                <a:solidFill>
                  <a:srgbClr val="D4D4D1"/>
                </a:solidFill>
                <a:latin typeface="IBM Plex Sans" pitchFamily="34" charset="0"/>
                <a:ea typeface="IBM Plex Sans" pitchFamily="34" charset="-122"/>
                <a:cs typeface="IBM Plex Sans" pitchFamily="34" charset="-120"/>
              </a:rPr>
              <a:t>Key Processes</a:t>
            </a:r>
            <a:endParaRPr lang="en-US" sz="1701" dirty="0"/>
          </a:p>
        </p:txBody>
      </p:sp>
      <p:sp>
        <p:nvSpPr>
          <p:cNvPr id="14" name="Text 11"/>
          <p:cNvSpPr/>
          <p:nvPr/>
        </p:nvSpPr>
        <p:spPr>
          <a:xfrm>
            <a:off x="6263997" y="6146125"/>
            <a:ext cx="7588806" cy="1106329"/>
          </a:xfrm>
          <a:prstGeom prst="rect">
            <a:avLst/>
          </a:prstGeom>
          <a:noFill/>
          <a:ln/>
        </p:spPr>
        <p:txBody>
          <a:bodyPr wrap="square" rtlCol="0" anchor="t"/>
          <a:lstStyle/>
          <a:p>
            <a:pPr marL="0" indent="0">
              <a:lnSpc>
                <a:spcPts val="2177"/>
              </a:lnSpc>
              <a:buNone/>
            </a:pPr>
            <a:r>
              <a:rPr lang="en-US" sz="1361" dirty="0">
                <a:solidFill>
                  <a:srgbClr val="D4D4D1"/>
                </a:solidFill>
                <a:latin typeface="Roboto" pitchFamily="34" charset="0"/>
                <a:ea typeface="Roboto" pitchFamily="34" charset="-122"/>
                <a:cs typeface="Roboto" pitchFamily="34" charset="-120"/>
              </a:rPr>
              <a:t>The main components of our ECIES implementation include key generation, encryption, and decryption. The key generation process utilizes elliptic curves to create the public and private keys, while the encryption and decryption steps involve random number generation, AES encryption/decryption, and HMAC-SHA256 for message authentication.</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701326"/>
          </a:xfrm>
          <a:prstGeom prst="rect">
            <a:avLst/>
          </a:prstGeom>
          <a:solidFill>
            <a:srgbClr val="292C32"/>
          </a:solidFill>
          <a:ln/>
        </p:spPr>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594967" y="2635448"/>
            <a:ext cx="5166717" cy="540068"/>
          </a:xfrm>
          <a:prstGeom prst="rect">
            <a:avLst/>
          </a:prstGeom>
          <a:noFill/>
          <a:ln/>
        </p:spPr>
        <p:txBody>
          <a:bodyPr wrap="none" rtlCol="0" anchor="t"/>
          <a:lstStyle/>
          <a:p>
            <a:pPr marL="0" indent="0">
              <a:lnSpc>
                <a:spcPts val="4253"/>
              </a:lnSpc>
              <a:buNone/>
            </a:pPr>
            <a:r>
              <a:rPr lang="en-US" sz="3402" dirty="0">
                <a:solidFill>
                  <a:srgbClr val="F3F3F2"/>
                </a:solidFill>
                <a:latin typeface="IBM Plex Sans" pitchFamily="34" charset="0"/>
                <a:ea typeface="IBM Plex Sans" pitchFamily="34" charset="-122"/>
                <a:cs typeface="IBM Plex Sans" pitchFamily="34" charset="-120"/>
              </a:rPr>
              <a:t>Implementation Overview</a:t>
            </a:r>
            <a:endParaRPr lang="en-US" sz="3402" dirty="0"/>
          </a:p>
        </p:txBody>
      </p:sp>
      <p:sp>
        <p:nvSpPr>
          <p:cNvPr id="6" name="Shape 3"/>
          <p:cNvSpPr/>
          <p:nvPr/>
        </p:nvSpPr>
        <p:spPr>
          <a:xfrm>
            <a:off x="4717494" y="5774353"/>
            <a:ext cx="388739" cy="388739"/>
          </a:xfrm>
          <a:prstGeom prst="roundRect">
            <a:avLst>
              <a:gd name="adj" fmla="val 8002"/>
            </a:avLst>
          </a:prstGeom>
          <a:solidFill>
            <a:srgbClr val="484B51"/>
          </a:solidFill>
          <a:ln/>
        </p:spPr>
      </p:sp>
      <p:sp>
        <p:nvSpPr>
          <p:cNvPr id="7" name="Text 4"/>
          <p:cNvSpPr/>
          <p:nvPr/>
        </p:nvSpPr>
        <p:spPr>
          <a:xfrm>
            <a:off x="4834057" y="5839123"/>
            <a:ext cx="155615" cy="259199"/>
          </a:xfrm>
          <a:prstGeom prst="rect">
            <a:avLst/>
          </a:prstGeom>
          <a:noFill/>
          <a:ln/>
        </p:spPr>
        <p:txBody>
          <a:bodyPr wrap="none" rtlCol="0" anchor="t"/>
          <a:lstStyle/>
          <a:p>
            <a:pPr marL="0" indent="0" algn="ctr">
              <a:lnSpc>
                <a:spcPts val="2041"/>
              </a:lnSpc>
              <a:buNone/>
            </a:pPr>
            <a:r>
              <a:rPr lang="en-US" sz="2041" dirty="0">
                <a:solidFill>
                  <a:srgbClr val="D4D4D1"/>
                </a:solidFill>
                <a:latin typeface="IBM Plex Sans" pitchFamily="34" charset="0"/>
                <a:ea typeface="IBM Plex Sans" pitchFamily="34" charset="-122"/>
                <a:cs typeface="IBM Plex Sans" pitchFamily="34" charset="-120"/>
              </a:rPr>
              <a:t>1</a:t>
            </a:r>
            <a:endParaRPr lang="en-US" sz="2041" dirty="0"/>
          </a:p>
        </p:txBody>
      </p:sp>
      <p:sp>
        <p:nvSpPr>
          <p:cNvPr id="8" name="Text 5"/>
          <p:cNvSpPr/>
          <p:nvPr/>
        </p:nvSpPr>
        <p:spPr>
          <a:xfrm>
            <a:off x="3831669" y="3987879"/>
            <a:ext cx="2160270" cy="269915"/>
          </a:xfrm>
          <a:prstGeom prst="rect">
            <a:avLst/>
          </a:prstGeom>
          <a:noFill/>
          <a:ln/>
        </p:spPr>
        <p:txBody>
          <a:bodyPr wrap="none" rtlCol="0" anchor="t"/>
          <a:lstStyle/>
          <a:p>
            <a:pPr marL="0" indent="0" algn="ctr">
              <a:lnSpc>
                <a:spcPts val="2126"/>
              </a:lnSpc>
              <a:buNone/>
            </a:pPr>
            <a:r>
              <a:rPr lang="en-US" sz="1701" dirty="0">
                <a:solidFill>
                  <a:srgbClr val="D4D4D1"/>
                </a:solidFill>
                <a:latin typeface="IBM Plex Sans" pitchFamily="34" charset="0"/>
                <a:ea typeface="IBM Plex Sans" pitchFamily="34" charset="-122"/>
                <a:cs typeface="IBM Plex Sans" pitchFamily="34" charset="-120"/>
              </a:rPr>
              <a:t>Development Tools</a:t>
            </a:r>
            <a:endParaRPr lang="en-US" sz="1701" dirty="0"/>
          </a:p>
        </p:txBody>
      </p:sp>
      <p:sp>
        <p:nvSpPr>
          <p:cNvPr id="9" name="Text 6"/>
          <p:cNvSpPr/>
          <p:nvPr/>
        </p:nvSpPr>
        <p:spPr>
          <a:xfrm>
            <a:off x="2767727" y="4361378"/>
            <a:ext cx="4288274" cy="829747"/>
          </a:xfrm>
          <a:prstGeom prst="rect">
            <a:avLst/>
          </a:prstGeom>
          <a:noFill/>
          <a:ln/>
        </p:spPr>
        <p:txBody>
          <a:bodyPr wrap="square" rtlCol="0" anchor="t"/>
          <a:lstStyle/>
          <a:p>
            <a:pPr marL="0" indent="0" algn="ctr">
              <a:lnSpc>
                <a:spcPts val="2177"/>
              </a:lnSpc>
              <a:buNone/>
            </a:pPr>
            <a:r>
              <a:rPr lang="en-US" sz="1361" dirty="0">
                <a:solidFill>
                  <a:srgbClr val="D4D4D1"/>
                </a:solidFill>
                <a:latin typeface="Roboto" pitchFamily="34" charset="0"/>
                <a:ea typeface="Roboto" pitchFamily="34" charset="-122"/>
                <a:cs typeface="Roboto" pitchFamily="34" charset="-120"/>
              </a:rPr>
              <a:t>We used Java SE 6, Eclipse SDK V4.2.2, and the Spongy Castle cryptographic library to implement the ECIES solution for Android platforms.</a:t>
            </a:r>
            <a:endParaRPr lang="en-US" sz="1361" dirty="0"/>
          </a:p>
        </p:txBody>
      </p:sp>
      <p:sp>
        <p:nvSpPr>
          <p:cNvPr id="10" name="Shape 7"/>
          <p:cNvSpPr/>
          <p:nvPr/>
        </p:nvSpPr>
        <p:spPr>
          <a:xfrm>
            <a:off x="7120771" y="5774353"/>
            <a:ext cx="388739" cy="388739"/>
          </a:xfrm>
          <a:prstGeom prst="roundRect">
            <a:avLst>
              <a:gd name="adj" fmla="val 8002"/>
            </a:avLst>
          </a:prstGeom>
          <a:solidFill>
            <a:srgbClr val="484B51"/>
          </a:solidFill>
          <a:ln/>
        </p:spPr>
      </p:sp>
      <p:sp>
        <p:nvSpPr>
          <p:cNvPr id="11" name="Text 8"/>
          <p:cNvSpPr/>
          <p:nvPr/>
        </p:nvSpPr>
        <p:spPr>
          <a:xfrm>
            <a:off x="7237333" y="5839123"/>
            <a:ext cx="155615" cy="259199"/>
          </a:xfrm>
          <a:prstGeom prst="rect">
            <a:avLst/>
          </a:prstGeom>
          <a:noFill/>
          <a:ln/>
        </p:spPr>
        <p:txBody>
          <a:bodyPr wrap="none" rtlCol="0" anchor="t"/>
          <a:lstStyle/>
          <a:p>
            <a:pPr marL="0" indent="0" algn="ctr">
              <a:lnSpc>
                <a:spcPts val="2041"/>
              </a:lnSpc>
              <a:buNone/>
            </a:pPr>
            <a:r>
              <a:rPr lang="en-US" sz="2041" dirty="0">
                <a:solidFill>
                  <a:srgbClr val="D4D4D1"/>
                </a:solidFill>
                <a:latin typeface="IBM Plex Sans" pitchFamily="34" charset="0"/>
                <a:ea typeface="IBM Plex Sans" pitchFamily="34" charset="-122"/>
                <a:cs typeface="IBM Plex Sans" pitchFamily="34" charset="-120"/>
              </a:rPr>
              <a:t>2</a:t>
            </a:r>
            <a:endParaRPr lang="en-US" sz="2041" dirty="0"/>
          </a:p>
        </p:txBody>
      </p:sp>
      <p:sp>
        <p:nvSpPr>
          <p:cNvPr id="12" name="Text 9"/>
          <p:cNvSpPr/>
          <p:nvPr/>
        </p:nvSpPr>
        <p:spPr>
          <a:xfrm>
            <a:off x="6234946" y="6746319"/>
            <a:ext cx="2160270" cy="269915"/>
          </a:xfrm>
          <a:prstGeom prst="rect">
            <a:avLst/>
          </a:prstGeom>
          <a:noFill/>
          <a:ln/>
        </p:spPr>
        <p:txBody>
          <a:bodyPr wrap="none" rtlCol="0" anchor="t"/>
          <a:lstStyle/>
          <a:p>
            <a:pPr marL="0" indent="0" algn="ctr">
              <a:lnSpc>
                <a:spcPts val="2126"/>
              </a:lnSpc>
              <a:buNone/>
            </a:pPr>
            <a:r>
              <a:rPr lang="en-US" sz="1701" dirty="0">
                <a:solidFill>
                  <a:srgbClr val="D4D4D1"/>
                </a:solidFill>
                <a:latin typeface="IBM Plex Sans" pitchFamily="34" charset="0"/>
                <a:ea typeface="IBM Plex Sans" pitchFamily="34" charset="-122"/>
                <a:cs typeface="IBM Plex Sans" pitchFamily="34" charset="-120"/>
              </a:rPr>
              <a:t>Key Generation</a:t>
            </a:r>
            <a:endParaRPr lang="en-US" sz="1701" dirty="0"/>
          </a:p>
        </p:txBody>
      </p:sp>
      <p:sp>
        <p:nvSpPr>
          <p:cNvPr id="13" name="Text 10"/>
          <p:cNvSpPr/>
          <p:nvPr/>
        </p:nvSpPr>
        <p:spPr>
          <a:xfrm>
            <a:off x="5171003" y="7119818"/>
            <a:ext cx="4288274" cy="1106329"/>
          </a:xfrm>
          <a:prstGeom prst="rect">
            <a:avLst/>
          </a:prstGeom>
          <a:noFill/>
          <a:ln/>
        </p:spPr>
        <p:txBody>
          <a:bodyPr wrap="square" rtlCol="0" anchor="t"/>
          <a:lstStyle/>
          <a:p>
            <a:pPr marL="0" indent="0" algn="ctr">
              <a:lnSpc>
                <a:spcPts val="2177"/>
              </a:lnSpc>
              <a:buNone/>
            </a:pPr>
            <a:r>
              <a:rPr lang="en-US" sz="1361" dirty="0">
                <a:solidFill>
                  <a:srgbClr val="D4D4D1"/>
                </a:solidFill>
                <a:latin typeface="Roboto" pitchFamily="34" charset="0"/>
                <a:ea typeface="Roboto" pitchFamily="34" charset="-122"/>
                <a:cs typeface="Roboto" pitchFamily="34" charset="-120"/>
              </a:rPr>
              <a:t>The key generation process leverages elliptic curves to create the public and private keys, which are essential for the Diffie-Hellman key exchange and the overall ECIES encryption and decryption operations.</a:t>
            </a:r>
            <a:endParaRPr lang="en-US" sz="1361" dirty="0"/>
          </a:p>
        </p:txBody>
      </p:sp>
      <p:sp>
        <p:nvSpPr>
          <p:cNvPr id="14" name="Shape 11"/>
          <p:cNvSpPr/>
          <p:nvPr/>
        </p:nvSpPr>
        <p:spPr>
          <a:xfrm>
            <a:off x="9524048" y="5774353"/>
            <a:ext cx="388739" cy="388739"/>
          </a:xfrm>
          <a:prstGeom prst="roundRect">
            <a:avLst>
              <a:gd name="adj" fmla="val 8002"/>
            </a:avLst>
          </a:prstGeom>
          <a:solidFill>
            <a:srgbClr val="484B51"/>
          </a:solidFill>
          <a:ln/>
        </p:spPr>
      </p:sp>
      <p:sp>
        <p:nvSpPr>
          <p:cNvPr id="15" name="Text 12"/>
          <p:cNvSpPr/>
          <p:nvPr/>
        </p:nvSpPr>
        <p:spPr>
          <a:xfrm>
            <a:off x="9640610" y="5839123"/>
            <a:ext cx="155615" cy="259199"/>
          </a:xfrm>
          <a:prstGeom prst="rect">
            <a:avLst/>
          </a:prstGeom>
          <a:noFill/>
          <a:ln/>
        </p:spPr>
        <p:txBody>
          <a:bodyPr wrap="none" rtlCol="0" anchor="t"/>
          <a:lstStyle/>
          <a:p>
            <a:pPr marL="0" indent="0" algn="ctr">
              <a:lnSpc>
                <a:spcPts val="2041"/>
              </a:lnSpc>
              <a:buNone/>
            </a:pPr>
            <a:r>
              <a:rPr lang="en-US" sz="2041" dirty="0">
                <a:solidFill>
                  <a:srgbClr val="D4D4D1"/>
                </a:solidFill>
                <a:latin typeface="IBM Plex Sans" pitchFamily="34" charset="0"/>
                <a:ea typeface="IBM Plex Sans" pitchFamily="34" charset="-122"/>
                <a:cs typeface="IBM Plex Sans" pitchFamily="34" charset="-120"/>
              </a:rPr>
              <a:t>3</a:t>
            </a:r>
            <a:endParaRPr lang="en-US" sz="2041" dirty="0"/>
          </a:p>
        </p:txBody>
      </p:sp>
      <p:sp>
        <p:nvSpPr>
          <p:cNvPr id="16" name="Text 13"/>
          <p:cNvSpPr/>
          <p:nvPr/>
        </p:nvSpPr>
        <p:spPr>
          <a:xfrm>
            <a:off x="8638223" y="3434715"/>
            <a:ext cx="2160270" cy="269915"/>
          </a:xfrm>
          <a:prstGeom prst="rect">
            <a:avLst/>
          </a:prstGeom>
          <a:noFill/>
          <a:ln/>
        </p:spPr>
        <p:txBody>
          <a:bodyPr wrap="none" rtlCol="0" anchor="t"/>
          <a:lstStyle/>
          <a:p>
            <a:pPr marL="0" indent="0" algn="ctr">
              <a:lnSpc>
                <a:spcPts val="2126"/>
              </a:lnSpc>
              <a:buNone/>
            </a:pPr>
            <a:r>
              <a:rPr lang="en-US" sz="1701" dirty="0">
                <a:solidFill>
                  <a:srgbClr val="D4D4D1"/>
                </a:solidFill>
                <a:latin typeface="IBM Plex Sans" pitchFamily="34" charset="0"/>
                <a:ea typeface="IBM Plex Sans" pitchFamily="34" charset="-122"/>
                <a:cs typeface="IBM Plex Sans" pitchFamily="34" charset="-120"/>
              </a:rPr>
              <a:t>Encryption Process</a:t>
            </a:r>
            <a:endParaRPr lang="en-US" sz="1701" dirty="0"/>
          </a:p>
        </p:txBody>
      </p:sp>
      <p:sp>
        <p:nvSpPr>
          <p:cNvPr id="17" name="Text 14"/>
          <p:cNvSpPr/>
          <p:nvPr/>
        </p:nvSpPr>
        <p:spPr>
          <a:xfrm>
            <a:off x="7574280" y="3808214"/>
            <a:ext cx="4288274" cy="1382911"/>
          </a:xfrm>
          <a:prstGeom prst="rect">
            <a:avLst/>
          </a:prstGeom>
          <a:noFill/>
          <a:ln/>
        </p:spPr>
        <p:txBody>
          <a:bodyPr wrap="square" rtlCol="0" anchor="t"/>
          <a:lstStyle/>
          <a:p>
            <a:pPr marL="0" indent="0" algn="ctr">
              <a:lnSpc>
                <a:spcPts val="2177"/>
              </a:lnSpc>
              <a:buNone/>
            </a:pPr>
            <a:r>
              <a:rPr lang="en-US" sz="1361" dirty="0">
                <a:solidFill>
                  <a:srgbClr val="D4D4D1"/>
                </a:solidFill>
                <a:latin typeface="Roboto" pitchFamily="34" charset="0"/>
                <a:ea typeface="Roboto" pitchFamily="34" charset="-122"/>
                <a:cs typeface="Roboto" pitchFamily="34" charset="-120"/>
              </a:rPr>
              <a:t>The encryption process involves generating a random number, using AES for symmetric encryption, and applying HMAC-SHA256 for message authentication, ensuring the confidentiality and integrity of the encrypted data.</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74251" y="530900"/>
            <a:ext cx="4816435" cy="601980"/>
          </a:xfrm>
          <a:prstGeom prst="rect">
            <a:avLst/>
          </a:prstGeom>
          <a:noFill/>
          <a:ln/>
        </p:spPr>
        <p:txBody>
          <a:bodyPr wrap="none" rtlCol="0" anchor="t"/>
          <a:lstStyle/>
          <a:p>
            <a:pPr marL="0" indent="0">
              <a:lnSpc>
                <a:spcPts val="4741"/>
              </a:lnSpc>
              <a:buNone/>
            </a:pPr>
            <a:r>
              <a:rPr lang="en-US" sz="3792" dirty="0">
                <a:solidFill>
                  <a:srgbClr val="F3F3F2"/>
                </a:solidFill>
                <a:latin typeface="IBM Plex Sans" pitchFamily="34" charset="0"/>
                <a:ea typeface="IBM Plex Sans" pitchFamily="34" charset="-122"/>
                <a:cs typeface="IBM Plex Sans" pitchFamily="34" charset="-120"/>
              </a:rPr>
              <a:t>ECIES Key Processes</a:t>
            </a:r>
            <a:endParaRPr lang="en-US" sz="3792" dirty="0"/>
          </a:p>
        </p:txBody>
      </p:sp>
      <p:pic>
        <p:nvPicPr>
          <p:cNvPr id="6" name="Image 1" descr="preencoded.png"/>
          <p:cNvPicPr>
            <a:picLocks noChangeAspect="1"/>
          </p:cNvPicPr>
          <p:nvPr/>
        </p:nvPicPr>
        <p:blipFill>
          <a:blip r:embed="rId4"/>
          <a:stretch>
            <a:fillRect/>
          </a:stretch>
        </p:blipFill>
        <p:spPr>
          <a:xfrm>
            <a:off x="674251" y="1421844"/>
            <a:ext cx="481608" cy="481608"/>
          </a:xfrm>
          <a:prstGeom prst="rect">
            <a:avLst/>
          </a:prstGeom>
        </p:spPr>
      </p:pic>
      <p:sp>
        <p:nvSpPr>
          <p:cNvPr id="7" name="Text 3"/>
          <p:cNvSpPr/>
          <p:nvPr/>
        </p:nvSpPr>
        <p:spPr>
          <a:xfrm>
            <a:off x="674251" y="2096095"/>
            <a:ext cx="2408158" cy="300990"/>
          </a:xfrm>
          <a:prstGeom prst="rect">
            <a:avLst/>
          </a:prstGeom>
          <a:noFill/>
          <a:ln/>
        </p:spPr>
        <p:txBody>
          <a:bodyPr wrap="none" rtlCol="0" anchor="t"/>
          <a:lstStyle/>
          <a:p>
            <a:pPr marL="0" indent="0" algn="l">
              <a:lnSpc>
                <a:spcPts val="2370"/>
              </a:lnSpc>
              <a:buNone/>
            </a:pPr>
            <a:r>
              <a:rPr lang="en-US" sz="1896" dirty="0">
                <a:solidFill>
                  <a:srgbClr val="D4D4D1"/>
                </a:solidFill>
                <a:latin typeface="IBM Plex Sans" pitchFamily="34" charset="0"/>
                <a:ea typeface="IBM Plex Sans" pitchFamily="34" charset="-122"/>
                <a:cs typeface="IBM Plex Sans" pitchFamily="34" charset="-120"/>
              </a:rPr>
              <a:t>Key Generation</a:t>
            </a:r>
            <a:endParaRPr lang="en-US" sz="1896" dirty="0"/>
          </a:p>
        </p:txBody>
      </p:sp>
      <p:sp>
        <p:nvSpPr>
          <p:cNvPr id="8" name="Text 4"/>
          <p:cNvSpPr/>
          <p:nvPr/>
        </p:nvSpPr>
        <p:spPr>
          <a:xfrm>
            <a:off x="674251" y="2512576"/>
            <a:ext cx="7795498" cy="616268"/>
          </a:xfrm>
          <a:prstGeom prst="rect">
            <a:avLst/>
          </a:prstGeom>
          <a:noFill/>
          <a:ln/>
        </p:spPr>
        <p:txBody>
          <a:bodyPr wrap="square" rtlCol="0" anchor="t"/>
          <a:lstStyle/>
          <a:p>
            <a:pPr marL="0" indent="0" algn="l">
              <a:lnSpc>
                <a:spcPts val="2427"/>
              </a:lnSpc>
              <a:buNone/>
            </a:pPr>
            <a:r>
              <a:rPr lang="en-US" sz="1517" dirty="0">
                <a:solidFill>
                  <a:srgbClr val="D4D4D1"/>
                </a:solidFill>
                <a:latin typeface="Roboto" pitchFamily="34" charset="0"/>
                <a:ea typeface="Roboto" pitchFamily="34" charset="-122"/>
                <a:cs typeface="Roboto" pitchFamily="34" charset="-120"/>
              </a:rPr>
              <a:t>Elliptic curve-based key generation for public and private keys, enabling secure Diffie-Hellman key exchange.</a:t>
            </a:r>
            <a:endParaRPr lang="en-US" sz="1517" dirty="0"/>
          </a:p>
        </p:txBody>
      </p:sp>
      <p:pic>
        <p:nvPicPr>
          <p:cNvPr id="9" name="Image 2" descr="preencoded.png"/>
          <p:cNvPicPr>
            <a:picLocks noChangeAspect="1"/>
          </p:cNvPicPr>
          <p:nvPr/>
        </p:nvPicPr>
        <p:blipFill>
          <a:blip r:embed="rId5"/>
          <a:stretch>
            <a:fillRect/>
          </a:stretch>
        </p:blipFill>
        <p:spPr>
          <a:xfrm>
            <a:off x="674251" y="3706773"/>
            <a:ext cx="481608" cy="481608"/>
          </a:xfrm>
          <a:prstGeom prst="rect">
            <a:avLst/>
          </a:prstGeom>
        </p:spPr>
      </p:pic>
      <p:sp>
        <p:nvSpPr>
          <p:cNvPr id="10" name="Text 5"/>
          <p:cNvSpPr/>
          <p:nvPr/>
        </p:nvSpPr>
        <p:spPr>
          <a:xfrm>
            <a:off x="674251" y="4381024"/>
            <a:ext cx="2408158" cy="300990"/>
          </a:xfrm>
          <a:prstGeom prst="rect">
            <a:avLst/>
          </a:prstGeom>
          <a:noFill/>
          <a:ln/>
        </p:spPr>
        <p:txBody>
          <a:bodyPr wrap="none" rtlCol="0" anchor="t"/>
          <a:lstStyle/>
          <a:p>
            <a:pPr marL="0" indent="0" algn="l">
              <a:lnSpc>
                <a:spcPts val="2370"/>
              </a:lnSpc>
              <a:buNone/>
            </a:pPr>
            <a:r>
              <a:rPr lang="en-US" sz="1896" dirty="0">
                <a:solidFill>
                  <a:srgbClr val="D4D4D1"/>
                </a:solidFill>
                <a:latin typeface="IBM Plex Sans" pitchFamily="34" charset="0"/>
                <a:ea typeface="IBM Plex Sans" pitchFamily="34" charset="-122"/>
                <a:cs typeface="IBM Plex Sans" pitchFamily="34" charset="-120"/>
              </a:rPr>
              <a:t>Encryption</a:t>
            </a:r>
            <a:endParaRPr lang="en-US" sz="1896" dirty="0"/>
          </a:p>
        </p:txBody>
      </p:sp>
      <p:sp>
        <p:nvSpPr>
          <p:cNvPr id="11" name="Text 6"/>
          <p:cNvSpPr/>
          <p:nvPr/>
        </p:nvSpPr>
        <p:spPr>
          <a:xfrm>
            <a:off x="674251" y="4797504"/>
            <a:ext cx="7795498" cy="616268"/>
          </a:xfrm>
          <a:prstGeom prst="rect">
            <a:avLst/>
          </a:prstGeom>
          <a:noFill/>
          <a:ln/>
        </p:spPr>
        <p:txBody>
          <a:bodyPr wrap="square" rtlCol="0" anchor="t"/>
          <a:lstStyle/>
          <a:p>
            <a:pPr marL="0" indent="0" algn="l">
              <a:lnSpc>
                <a:spcPts val="2427"/>
              </a:lnSpc>
              <a:buNone/>
            </a:pPr>
            <a:r>
              <a:rPr lang="en-US" sz="1517" dirty="0">
                <a:solidFill>
                  <a:srgbClr val="D4D4D1"/>
                </a:solidFill>
                <a:latin typeface="Roboto" pitchFamily="34" charset="0"/>
                <a:ea typeface="Roboto" pitchFamily="34" charset="-122"/>
                <a:cs typeface="Roboto" pitchFamily="34" charset="-120"/>
              </a:rPr>
              <a:t>Combining random number generation, AES symmetric encryption, and HMAC-SHA256 for robust data protection.</a:t>
            </a:r>
            <a:endParaRPr lang="en-US" sz="1517" dirty="0"/>
          </a:p>
        </p:txBody>
      </p:sp>
      <p:pic>
        <p:nvPicPr>
          <p:cNvPr id="12" name="Image 3" descr="preencoded.png"/>
          <p:cNvPicPr>
            <a:picLocks noChangeAspect="1"/>
          </p:cNvPicPr>
          <p:nvPr/>
        </p:nvPicPr>
        <p:blipFill>
          <a:blip r:embed="rId6"/>
          <a:stretch>
            <a:fillRect/>
          </a:stretch>
        </p:blipFill>
        <p:spPr>
          <a:xfrm>
            <a:off x="674251" y="5991701"/>
            <a:ext cx="481608" cy="481608"/>
          </a:xfrm>
          <a:prstGeom prst="rect">
            <a:avLst/>
          </a:prstGeom>
        </p:spPr>
      </p:pic>
      <p:sp>
        <p:nvSpPr>
          <p:cNvPr id="13" name="Text 7"/>
          <p:cNvSpPr/>
          <p:nvPr/>
        </p:nvSpPr>
        <p:spPr>
          <a:xfrm>
            <a:off x="674251" y="6665952"/>
            <a:ext cx="2408158" cy="300990"/>
          </a:xfrm>
          <a:prstGeom prst="rect">
            <a:avLst/>
          </a:prstGeom>
          <a:noFill/>
          <a:ln/>
        </p:spPr>
        <p:txBody>
          <a:bodyPr wrap="none" rtlCol="0" anchor="t"/>
          <a:lstStyle/>
          <a:p>
            <a:pPr marL="0" indent="0" algn="l">
              <a:lnSpc>
                <a:spcPts val="2370"/>
              </a:lnSpc>
              <a:buNone/>
            </a:pPr>
            <a:r>
              <a:rPr lang="en-US" sz="1896" dirty="0">
                <a:solidFill>
                  <a:srgbClr val="D4D4D1"/>
                </a:solidFill>
                <a:latin typeface="IBM Plex Sans" pitchFamily="34" charset="0"/>
                <a:ea typeface="IBM Plex Sans" pitchFamily="34" charset="-122"/>
                <a:cs typeface="IBM Plex Sans" pitchFamily="34" charset="-120"/>
              </a:rPr>
              <a:t>Decryption</a:t>
            </a:r>
            <a:endParaRPr lang="en-US" sz="1896" dirty="0"/>
          </a:p>
        </p:txBody>
      </p:sp>
      <p:sp>
        <p:nvSpPr>
          <p:cNvPr id="14" name="Text 8"/>
          <p:cNvSpPr/>
          <p:nvPr/>
        </p:nvSpPr>
        <p:spPr>
          <a:xfrm>
            <a:off x="674251" y="7082433"/>
            <a:ext cx="7795498" cy="616268"/>
          </a:xfrm>
          <a:prstGeom prst="rect">
            <a:avLst/>
          </a:prstGeom>
          <a:noFill/>
          <a:ln/>
        </p:spPr>
        <p:txBody>
          <a:bodyPr wrap="square" rtlCol="0" anchor="t"/>
          <a:lstStyle/>
          <a:p>
            <a:pPr marL="0" indent="0" algn="l">
              <a:lnSpc>
                <a:spcPts val="2427"/>
              </a:lnSpc>
              <a:buNone/>
            </a:pPr>
            <a:r>
              <a:rPr lang="en-US" sz="1517" dirty="0">
                <a:solidFill>
                  <a:srgbClr val="D4D4D1"/>
                </a:solidFill>
                <a:latin typeface="Roboto" pitchFamily="34" charset="0"/>
                <a:ea typeface="Roboto" pitchFamily="34" charset="-122"/>
                <a:cs typeface="Roboto" pitchFamily="34" charset="-120"/>
              </a:rPr>
              <a:t>Parsing the encrypted data, deriving the encryption key, and using AES decryption to recover the original message.</a:t>
            </a:r>
            <a:endParaRPr lang="en-US" sz="151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43677" y="664488"/>
            <a:ext cx="7144226" cy="753308"/>
          </a:xfrm>
          <a:prstGeom prst="rect">
            <a:avLst/>
          </a:prstGeom>
          <a:noFill/>
          <a:ln/>
        </p:spPr>
        <p:txBody>
          <a:bodyPr wrap="none" rtlCol="0" anchor="t"/>
          <a:lstStyle/>
          <a:p>
            <a:pPr marL="0" indent="0">
              <a:lnSpc>
                <a:spcPts val="5932"/>
              </a:lnSpc>
              <a:buNone/>
            </a:pPr>
            <a:r>
              <a:rPr lang="en-US" sz="4746" dirty="0">
                <a:solidFill>
                  <a:srgbClr val="F3F3F2"/>
                </a:solidFill>
                <a:latin typeface="IBM Plex Sans" pitchFamily="34" charset="0"/>
                <a:ea typeface="IBM Plex Sans" pitchFamily="34" charset="-122"/>
                <a:cs typeface="IBM Plex Sans" pitchFamily="34" charset="-120"/>
              </a:rPr>
              <a:t>ECIES Encryption Process</a:t>
            </a:r>
            <a:endParaRPr lang="en-US" sz="4746" dirty="0"/>
          </a:p>
        </p:txBody>
      </p:sp>
      <p:pic>
        <p:nvPicPr>
          <p:cNvPr id="6" name="Image 1" descr="preencoded.png"/>
          <p:cNvPicPr>
            <a:picLocks noChangeAspect="1"/>
          </p:cNvPicPr>
          <p:nvPr/>
        </p:nvPicPr>
        <p:blipFill>
          <a:blip r:embed="rId4"/>
          <a:stretch>
            <a:fillRect/>
          </a:stretch>
        </p:blipFill>
        <p:spPr>
          <a:xfrm>
            <a:off x="843677" y="1779389"/>
            <a:ext cx="1205389" cy="1928574"/>
          </a:xfrm>
          <a:prstGeom prst="rect">
            <a:avLst/>
          </a:prstGeom>
        </p:spPr>
      </p:pic>
      <p:sp>
        <p:nvSpPr>
          <p:cNvPr id="7" name="Text 3"/>
          <p:cNvSpPr/>
          <p:nvPr/>
        </p:nvSpPr>
        <p:spPr>
          <a:xfrm>
            <a:off x="2410658" y="2020372"/>
            <a:ext cx="3013472" cy="376595"/>
          </a:xfrm>
          <a:prstGeom prst="rect">
            <a:avLst/>
          </a:prstGeom>
          <a:noFill/>
          <a:ln/>
        </p:spPr>
        <p:txBody>
          <a:bodyPr wrap="none" rtlCol="0" anchor="t"/>
          <a:lstStyle/>
          <a:p>
            <a:pPr marL="0" indent="0" algn="l">
              <a:lnSpc>
                <a:spcPts val="2966"/>
              </a:lnSpc>
              <a:buNone/>
            </a:pPr>
            <a:r>
              <a:rPr lang="en-US" sz="2373" dirty="0">
                <a:solidFill>
                  <a:srgbClr val="D4D4D1"/>
                </a:solidFill>
                <a:latin typeface="IBM Plex Sans" pitchFamily="34" charset="0"/>
                <a:ea typeface="IBM Plex Sans" pitchFamily="34" charset="-122"/>
                <a:cs typeface="IBM Plex Sans" pitchFamily="34" charset="-120"/>
              </a:rPr>
              <a:t>Key Generation</a:t>
            </a:r>
            <a:endParaRPr lang="en-US" sz="2373" dirty="0"/>
          </a:p>
        </p:txBody>
      </p:sp>
      <p:sp>
        <p:nvSpPr>
          <p:cNvPr id="8" name="Text 4"/>
          <p:cNvSpPr/>
          <p:nvPr/>
        </p:nvSpPr>
        <p:spPr>
          <a:xfrm>
            <a:off x="2410658" y="2541508"/>
            <a:ext cx="5889665" cy="771525"/>
          </a:xfrm>
          <a:prstGeom prst="rect">
            <a:avLst/>
          </a:prstGeom>
          <a:noFill/>
          <a:ln/>
        </p:spPr>
        <p:txBody>
          <a:bodyPr wrap="square" rtlCol="0" anchor="t"/>
          <a:lstStyle/>
          <a:p>
            <a:pPr marL="0" indent="0" algn="l">
              <a:lnSpc>
                <a:spcPts val="3037"/>
              </a:lnSpc>
              <a:buNone/>
            </a:pPr>
            <a:r>
              <a:rPr lang="en-US" sz="1898" dirty="0">
                <a:solidFill>
                  <a:srgbClr val="D4D4D1"/>
                </a:solidFill>
                <a:latin typeface="Roboto" pitchFamily="34" charset="0"/>
                <a:ea typeface="Roboto" pitchFamily="34" charset="-122"/>
                <a:cs typeface="Roboto" pitchFamily="34" charset="-120"/>
              </a:rPr>
              <a:t>Generate public and private keys using elliptic curve cryptography.</a:t>
            </a:r>
            <a:endParaRPr lang="en-US" sz="1898" dirty="0"/>
          </a:p>
        </p:txBody>
      </p:sp>
      <p:pic>
        <p:nvPicPr>
          <p:cNvPr id="9" name="Image 2" descr="preencoded.png"/>
          <p:cNvPicPr>
            <a:picLocks noChangeAspect="1"/>
          </p:cNvPicPr>
          <p:nvPr/>
        </p:nvPicPr>
        <p:blipFill>
          <a:blip r:embed="rId5"/>
          <a:stretch>
            <a:fillRect/>
          </a:stretch>
        </p:blipFill>
        <p:spPr>
          <a:xfrm>
            <a:off x="843677" y="3707963"/>
            <a:ext cx="1205389" cy="1928574"/>
          </a:xfrm>
          <a:prstGeom prst="rect">
            <a:avLst/>
          </a:prstGeom>
        </p:spPr>
      </p:pic>
      <p:sp>
        <p:nvSpPr>
          <p:cNvPr id="10" name="Text 5"/>
          <p:cNvSpPr/>
          <p:nvPr/>
        </p:nvSpPr>
        <p:spPr>
          <a:xfrm>
            <a:off x="2410658" y="3948946"/>
            <a:ext cx="4006096" cy="376595"/>
          </a:xfrm>
          <a:prstGeom prst="rect">
            <a:avLst/>
          </a:prstGeom>
          <a:noFill/>
          <a:ln/>
        </p:spPr>
        <p:txBody>
          <a:bodyPr wrap="none" rtlCol="0" anchor="t"/>
          <a:lstStyle/>
          <a:p>
            <a:pPr marL="0" indent="0" algn="l">
              <a:lnSpc>
                <a:spcPts val="2966"/>
              </a:lnSpc>
              <a:buNone/>
            </a:pPr>
            <a:r>
              <a:rPr lang="en-US" sz="2373" dirty="0">
                <a:solidFill>
                  <a:srgbClr val="D4D4D1"/>
                </a:solidFill>
                <a:latin typeface="IBM Plex Sans" pitchFamily="34" charset="0"/>
                <a:ea typeface="IBM Plex Sans" pitchFamily="34" charset="-122"/>
                <a:cs typeface="IBM Plex Sans" pitchFamily="34" charset="-120"/>
              </a:rPr>
              <a:t>Diffie-Hellman Key Exchange</a:t>
            </a:r>
            <a:endParaRPr lang="en-US" sz="2373" dirty="0"/>
          </a:p>
        </p:txBody>
      </p:sp>
      <p:sp>
        <p:nvSpPr>
          <p:cNvPr id="11" name="Text 6"/>
          <p:cNvSpPr/>
          <p:nvPr/>
        </p:nvSpPr>
        <p:spPr>
          <a:xfrm>
            <a:off x="2410658" y="4470082"/>
            <a:ext cx="5889665" cy="771525"/>
          </a:xfrm>
          <a:prstGeom prst="rect">
            <a:avLst/>
          </a:prstGeom>
          <a:noFill/>
          <a:ln/>
        </p:spPr>
        <p:txBody>
          <a:bodyPr wrap="square" rtlCol="0" anchor="t"/>
          <a:lstStyle/>
          <a:p>
            <a:pPr marL="0" indent="0" algn="l">
              <a:lnSpc>
                <a:spcPts val="3037"/>
              </a:lnSpc>
              <a:buNone/>
            </a:pPr>
            <a:r>
              <a:rPr lang="en-US" sz="1898" dirty="0">
                <a:solidFill>
                  <a:srgbClr val="D4D4D1"/>
                </a:solidFill>
                <a:latin typeface="Roboto" pitchFamily="34" charset="0"/>
                <a:ea typeface="Roboto" pitchFamily="34" charset="-122"/>
                <a:cs typeface="Roboto" pitchFamily="34" charset="-120"/>
              </a:rPr>
              <a:t>Perform a Diffie-Hellman key exchange to establish a shared secret key.</a:t>
            </a:r>
            <a:endParaRPr lang="en-US" sz="1898" dirty="0"/>
          </a:p>
        </p:txBody>
      </p:sp>
      <p:pic>
        <p:nvPicPr>
          <p:cNvPr id="12" name="Image 3" descr="preencoded.png"/>
          <p:cNvPicPr>
            <a:picLocks noChangeAspect="1"/>
          </p:cNvPicPr>
          <p:nvPr/>
        </p:nvPicPr>
        <p:blipFill>
          <a:blip r:embed="rId6"/>
          <a:stretch>
            <a:fillRect/>
          </a:stretch>
        </p:blipFill>
        <p:spPr>
          <a:xfrm>
            <a:off x="843677" y="5636538"/>
            <a:ext cx="1205389" cy="1928574"/>
          </a:xfrm>
          <a:prstGeom prst="rect">
            <a:avLst/>
          </a:prstGeom>
        </p:spPr>
      </p:pic>
      <p:sp>
        <p:nvSpPr>
          <p:cNvPr id="13" name="Text 7"/>
          <p:cNvSpPr/>
          <p:nvPr/>
        </p:nvSpPr>
        <p:spPr>
          <a:xfrm>
            <a:off x="2410658" y="5877520"/>
            <a:ext cx="3013472" cy="376595"/>
          </a:xfrm>
          <a:prstGeom prst="rect">
            <a:avLst/>
          </a:prstGeom>
          <a:noFill/>
          <a:ln/>
        </p:spPr>
        <p:txBody>
          <a:bodyPr wrap="none" rtlCol="0" anchor="t"/>
          <a:lstStyle/>
          <a:p>
            <a:pPr marL="0" indent="0" algn="l">
              <a:lnSpc>
                <a:spcPts val="2966"/>
              </a:lnSpc>
              <a:buNone/>
            </a:pPr>
            <a:r>
              <a:rPr lang="en-US" sz="2373" dirty="0">
                <a:solidFill>
                  <a:srgbClr val="D4D4D1"/>
                </a:solidFill>
                <a:latin typeface="IBM Plex Sans" pitchFamily="34" charset="0"/>
                <a:ea typeface="IBM Plex Sans" pitchFamily="34" charset="-122"/>
                <a:cs typeface="IBM Plex Sans" pitchFamily="34" charset="-120"/>
              </a:rPr>
              <a:t>AES Encryption</a:t>
            </a:r>
            <a:endParaRPr lang="en-US" sz="2373" dirty="0"/>
          </a:p>
        </p:txBody>
      </p:sp>
      <p:sp>
        <p:nvSpPr>
          <p:cNvPr id="14" name="Text 8"/>
          <p:cNvSpPr/>
          <p:nvPr/>
        </p:nvSpPr>
        <p:spPr>
          <a:xfrm>
            <a:off x="2410658" y="6398657"/>
            <a:ext cx="5889665" cy="771525"/>
          </a:xfrm>
          <a:prstGeom prst="rect">
            <a:avLst/>
          </a:prstGeom>
          <a:noFill/>
          <a:ln/>
        </p:spPr>
        <p:txBody>
          <a:bodyPr wrap="square" rtlCol="0" anchor="t"/>
          <a:lstStyle/>
          <a:p>
            <a:pPr marL="0" indent="0" algn="l">
              <a:lnSpc>
                <a:spcPts val="3037"/>
              </a:lnSpc>
              <a:buNone/>
            </a:pPr>
            <a:r>
              <a:rPr lang="en-US" sz="1898" dirty="0">
                <a:solidFill>
                  <a:srgbClr val="D4D4D1"/>
                </a:solidFill>
                <a:latin typeface="Roboto" pitchFamily="34" charset="0"/>
                <a:ea typeface="Roboto" pitchFamily="34" charset="-122"/>
                <a:cs typeface="Roboto" pitchFamily="34" charset="-120"/>
              </a:rPr>
              <a:t>Use the shared secret key to encrypt the plaintext message using the AES algorithm.</a:t>
            </a:r>
            <a:endParaRPr lang="en-US" sz="189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64712" y="718423"/>
            <a:ext cx="6627495" cy="694849"/>
          </a:xfrm>
          <a:prstGeom prst="rect">
            <a:avLst/>
          </a:prstGeom>
          <a:noFill/>
          <a:ln/>
        </p:spPr>
        <p:txBody>
          <a:bodyPr wrap="none" rtlCol="0" anchor="t"/>
          <a:lstStyle/>
          <a:p>
            <a:pPr marL="0" indent="0">
              <a:lnSpc>
                <a:spcPts val="5472"/>
              </a:lnSpc>
              <a:buNone/>
            </a:pPr>
            <a:r>
              <a:rPr lang="en-US" sz="4378" dirty="0">
                <a:solidFill>
                  <a:srgbClr val="F3F3F2"/>
                </a:solidFill>
                <a:latin typeface="IBM Plex Sans" pitchFamily="34" charset="0"/>
                <a:ea typeface="IBM Plex Sans" pitchFamily="34" charset="-122"/>
                <a:cs typeface="IBM Plex Sans" pitchFamily="34" charset="-120"/>
              </a:rPr>
              <a:t>ECIES Decryption Process</a:t>
            </a:r>
            <a:endParaRPr lang="en-US" sz="4378" dirty="0"/>
          </a:p>
        </p:txBody>
      </p:sp>
      <p:pic>
        <p:nvPicPr>
          <p:cNvPr id="6" name="Image 1" descr="preencoded.png"/>
          <p:cNvPicPr>
            <a:picLocks noChangeAspect="1"/>
          </p:cNvPicPr>
          <p:nvPr/>
        </p:nvPicPr>
        <p:blipFill>
          <a:blip r:embed="rId4"/>
          <a:stretch>
            <a:fillRect/>
          </a:stretch>
        </p:blipFill>
        <p:spPr>
          <a:xfrm>
            <a:off x="6264712" y="1746766"/>
            <a:ext cx="1111806" cy="1992630"/>
          </a:xfrm>
          <a:prstGeom prst="rect">
            <a:avLst/>
          </a:prstGeom>
        </p:spPr>
      </p:pic>
      <p:sp>
        <p:nvSpPr>
          <p:cNvPr id="7" name="Text 3"/>
          <p:cNvSpPr/>
          <p:nvPr/>
        </p:nvSpPr>
        <p:spPr>
          <a:xfrm>
            <a:off x="7710011" y="1969056"/>
            <a:ext cx="2779752" cy="347424"/>
          </a:xfrm>
          <a:prstGeom prst="rect">
            <a:avLst/>
          </a:prstGeom>
          <a:noFill/>
          <a:ln/>
        </p:spPr>
        <p:txBody>
          <a:bodyPr wrap="none" rtlCol="0" anchor="t"/>
          <a:lstStyle/>
          <a:p>
            <a:pPr marL="0" indent="0" algn="l">
              <a:lnSpc>
                <a:spcPts val="2736"/>
              </a:lnSpc>
              <a:buNone/>
            </a:pPr>
            <a:r>
              <a:rPr lang="en-US" sz="2189" dirty="0">
                <a:solidFill>
                  <a:srgbClr val="D4D4D1"/>
                </a:solidFill>
                <a:latin typeface="IBM Plex Sans" pitchFamily="34" charset="0"/>
                <a:ea typeface="IBM Plex Sans" pitchFamily="34" charset="-122"/>
                <a:cs typeface="IBM Plex Sans" pitchFamily="34" charset="-120"/>
              </a:rPr>
              <a:t>Data Parsing</a:t>
            </a:r>
            <a:endParaRPr lang="en-US" sz="2189" dirty="0"/>
          </a:p>
        </p:txBody>
      </p:sp>
      <p:sp>
        <p:nvSpPr>
          <p:cNvPr id="8" name="Text 4"/>
          <p:cNvSpPr/>
          <p:nvPr/>
        </p:nvSpPr>
        <p:spPr>
          <a:xfrm>
            <a:off x="7710011" y="2449830"/>
            <a:ext cx="6142077" cy="1067276"/>
          </a:xfrm>
          <a:prstGeom prst="rect">
            <a:avLst/>
          </a:prstGeom>
          <a:noFill/>
          <a:ln/>
        </p:spPr>
        <p:txBody>
          <a:bodyPr wrap="square" rtlCol="0" anchor="t"/>
          <a:lstStyle/>
          <a:p>
            <a:pPr marL="0" indent="0" algn="l">
              <a:lnSpc>
                <a:spcPts val="2802"/>
              </a:lnSpc>
              <a:buNone/>
            </a:pPr>
            <a:r>
              <a:rPr lang="en-US" sz="1751" dirty="0">
                <a:solidFill>
                  <a:srgbClr val="D4D4D1"/>
                </a:solidFill>
                <a:latin typeface="Roboto" pitchFamily="34" charset="0"/>
                <a:ea typeface="Roboto" pitchFamily="34" charset="-122"/>
                <a:cs typeface="Roboto" pitchFamily="34" charset="-120"/>
              </a:rPr>
              <a:t>Parse the encrypted data to extract the necessary components, such as the Diffie-Hellman public key and the ciphertext.</a:t>
            </a:r>
            <a:endParaRPr lang="en-US" sz="1751" dirty="0"/>
          </a:p>
        </p:txBody>
      </p:sp>
      <p:pic>
        <p:nvPicPr>
          <p:cNvPr id="9" name="Image 2" descr="preencoded.png"/>
          <p:cNvPicPr>
            <a:picLocks noChangeAspect="1"/>
          </p:cNvPicPr>
          <p:nvPr/>
        </p:nvPicPr>
        <p:blipFill>
          <a:blip r:embed="rId5"/>
          <a:stretch>
            <a:fillRect/>
          </a:stretch>
        </p:blipFill>
        <p:spPr>
          <a:xfrm>
            <a:off x="6264712" y="3739396"/>
            <a:ext cx="1111806" cy="1779032"/>
          </a:xfrm>
          <a:prstGeom prst="rect">
            <a:avLst/>
          </a:prstGeom>
        </p:spPr>
      </p:pic>
      <p:sp>
        <p:nvSpPr>
          <p:cNvPr id="10" name="Text 5"/>
          <p:cNvSpPr/>
          <p:nvPr/>
        </p:nvSpPr>
        <p:spPr>
          <a:xfrm>
            <a:off x="7710011" y="3961686"/>
            <a:ext cx="2779752" cy="347424"/>
          </a:xfrm>
          <a:prstGeom prst="rect">
            <a:avLst/>
          </a:prstGeom>
          <a:noFill/>
          <a:ln/>
        </p:spPr>
        <p:txBody>
          <a:bodyPr wrap="none" rtlCol="0" anchor="t"/>
          <a:lstStyle/>
          <a:p>
            <a:pPr marL="0" indent="0" algn="l">
              <a:lnSpc>
                <a:spcPts val="2736"/>
              </a:lnSpc>
              <a:buNone/>
            </a:pPr>
            <a:r>
              <a:rPr lang="en-US" sz="2189" dirty="0">
                <a:solidFill>
                  <a:srgbClr val="D4D4D1"/>
                </a:solidFill>
                <a:latin typeface="IBM Plex Sans" pitchFamily="34" charset="0"/>
                <a:ea typeface="IBM Plex Sans" pitchFamily="34" charset="-122"/>
                <a:cs typeface="IBM Plex Sans" pitchFamily="34" charset="-120"/>
              </a:rPr>
              <a:t>Key Derivation</a:t>
            </a:r>
            <a:endParaRPr lang="en-US" sz="2189" dirty="0"/>
          </a:p>
        </p:txBody>
      </p:sp>
      <p:sp>
        <p:nvSpPr>
          <p:cNvPr id="11" name="Text 6"/>
          <p:cNvSpPr/>
          <p:nvPr/>
        </p:nvSpPr>
        <p:spPr>
          <a:xfrm>
            <a:off x="7710011" y="4442460"/>
            <a:ext cx="6142077" cy="711518"/>
          </a:xfrm>
          <a:prstGeom prst="rect">
            <a:avLst/>
          </a:prstGeom>
          <a:noFill/>
          <a:ln/>
        </p:spPr>
        <p:txBody>
          <a:bodyPr wrap="square" rtlCol="0" anchor="t"/>
          <a:lstStyle/>
          <a:p>
            <a:pPr marL="0" indent="0" algn="l">
              <a:lnSpc>
                <a:spcPts val="2802"/>
              </a:lnSpc>
              <a:buNone/>
            </a:pPr>
            <a:r>
              <a:rPr lang="en-US" sz="1751" dirty="0">
                <a:solidFill>
                  <a:srgbClr val="D4D4D1"/>
                </a:solidFill>
                <a:latin typeface="Roboto" pitchFamily="34" charset="0"/>
                <a:ea typeface="Roboto" pitchFamily="34" charset="-122"/>
                <a:cs typeface="Roboto" pitchFamily="34" charset="-120"/>
              </a:rPr>
              <a:t>Derive the shared secret key using the local private key and the received public key from the Diffie-Hellman key exchange.</a:t>
            </a:r>
            <a:endParaRPr lang="en-US" sz="1751" dirty="0"/>
          </a:p>
        </p:txBody>
      </p:sp>
      <p:pic>
        <p:nvPicPr>
          <p:cNvPr id="12" name="Image 3" descr="preencoded.png"/>
          <p:cNvPicPr>
            <a:picLocks noChangeAspect="1"/>
          </p:cNvPicPr>
          <p:nvPr/>
        </p:nvPicPr>
        <p:blipFill>
          <a:blip r:embed="rId6"/>
          <a:stretch>
            <a:fillRect/>
          </a:stretch>
        </p:blipFill>
        <p:spPr>
          <a:xfrm>
            <a:off x="6264712" y="5518428"/>
            <a:ext cx="1111806" cy="1992630"/>
          </a:xfrm>
          <a:prstGeom prst="rect">
            <a:avLst/>
          </a:prstGeom>
        </p:spPr>
      </p:pic>
      <p:sp>
        <p:nvSpPr>
          <p:cNvPr id="13" name="Text 7"/>
          <p:cNvSpPr/>
          <p:nvPr/>
        </p:nvSpPr>
        <p:spPr>
          <a:xfrm>
            <a:off x="7710011" y="5740718"/>
            <a:ext cx="2779752" cy="347424"/>
          </a:xfrm>
          <a:prstGeom prst="rect">
            <a:avLst/>
          </a:prstGeom>
          <a:noFill/>
          <a:ln/>
        </p:spPr>
        <p:txBody>
          <a:bodyPr wrap="none" rtlCol="0" anchor="t"/>
          <a:lstStyle/>
          <a:p>
            <a:pPr marL="0" indent="0" algn="l">
              <a:lnSpc>
                <a:spcPts val="2736"/>
              </a:lnSpc>
              <a:buNone/>
            </a:pPr>
            <a:r>
              <a:rPr lang="en-US" sz="2189" dirty="0">
                <a:solidFill>
                  <a:srgbClr val="D4D4D1"/>
                </a:solidFill>
                <a:latin typeface="IBM Plex Sans" pitchFamily="34" charset="0"/>
                <a:ea typeface="IBM Plex Sans" pitchFamily="34" charset="-122"/>
                <a:cs typeface="IBM Plex Sans" pitchFamily="34" charset="-120"/>
              </a:rPr>
              <a:t>AES Decryption</a:t>
            </a:r>
            <a:endParaRPr lang="en-US" sz="2189" dirty="0"/>
          </a:p>
        </p:txBody>
      </p:sp>
      <p:sp>
        <p:nvSpPr>
          <p:cNvPr id="14" name="Text 8"/>
          <p:cNvSpPr/>
          <p:nvPr/>
        </p:nvSpPr>
        <p:spPr>
          <a:xfrm>
            <a:off x="7710011" y="6221492"/>
            <a:ext cx="6142077" cy="1067276"/>
          </a:xfrm>
          <a:prstGeom prst="rect">
            <a:avLst/>
          </a:prstGeom>
          <a:noFill/>
          <a:ln/>
        </p:spPr>
        <p:txBody>
          <a:bodyPr wrap="square" rtlCol="0" anchor="t"/>
          <a:lstStyle/>
          <a:p>
            <a:pPr marL="0" indent="0" algn="l">
              <a:lnSpc>
                <a:spcPts val="2802"/>
              </a:lnSpc>
              <a:buNone/>
            </a:pPr>
            <a:r>
              <a:rPr lang="en-US" sz="1751" dirty="0">
                <a:solidFill>
                  <a:srgbClr val="D4D4D1"/>
                </a:solidFill>
                <a:latin typeface="Roboto" pitchFamily="34" charset="0"/>
                <a:ea typeface="Roboto" pitchFamily="34" charset="-122"/>
                <a:cs typeface="Roboto" pitchFamily="34" charset="-120"/>
              </a:rPr>
              <a:t>Use the derived shared secret key to decrypt the ciphertext using the AES algorithm, recovering the original plaintext message.</a:t>
            </a:r>
            <a:endParaRPr lang="en-US" sz="175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1179076"/>
            <a:ext cx="7415927" cy="1543050"/>
          </a:xfrm>
          <a:prstGeom prst="rect">
            <a:avLst/>
          </a:prstGeom>
          <a:noFill/>
          <a:ln/>
        </p:spPr>
        <p:txBody>
          <a:bodyPr wrap="square" rtlCol="0" anchor="t"/>
          <a:lstStyle/>
          <a:p>
            <a:pPr marL="0" indent="0">
              <a:lnSpc>
                <a:spcPts val="6075"/>
              </a:lnSpc>
              <a:buNone/>
            </a:pPr>
            <a:r>
              <a:rPr lang="en-US" sz="4860" dirty="0">
                <a:solidFill>
                  <a:srgbClr val="F3F3F2"/>
                </a:solidFill>
                <a:latin typeface="IBM Plex Sans" pitchFamily="34" charset="0"/>
                <a:ea typeface="IBM Plex Sans" pitchFamily="34" charset="-122"/>
                <a:cs typeface="IBM Plex Sans" pitchFamily="34" charset="-120"/>
              </a:rPr>
              <a:t>Performance Considerations</a:t>
            </a:r>
            <a:endParaRPr lang="en-US" sz="4860" dirty="0"/>
          </a:p>
        </p:txBody>
      </p:sp>
      <p:sp>
        <p:nvSpPr>
          <p:cNvPr id="6" name="Shape 3"/>
          <p:cNvSpPr/>
          <p:nvPr/>
        </p:nvSpPr>
        <p:spPr>
          <a:xfrm>
            <a:off x="6350437" y="3092410"/>
            <a:ext cx="7415927" cy="3958114"/>
          </a:xfrm>
          <a:prstGeom prst="roundRect">
            <a:avLst>
              <a:gd name="adj" fmla="val 1123"/>
            </a:avLst>
          </a:prstGeom>
          <a:noFill/>
          <a:ln w="15240">
            <a:solidFill>
              <a:srgbClr val="FFFFFF">
                <a:alpha val="24000"/>
              </a:srgbClr>
            </a:solidFill>
            <a:prstDash val="solid"/>
          </a:ln>
        </p:spPr>
      </p:sp>
      <p:sp>
        <p:nvSpPr>
          <p:cNvPr id="7" name="Shape 4"/>
          <p:cNvSpPr/>
          <p:nvPr/>
        </p:nvSpPr>
        <p:spPr>
          <a:xfrm>
            <a:off x="6365677" y="3107650"/>
            <a:ext cx="7384613" cy="706517"/>
          </a:xfrm>
          <a:prstGeom prst="rect">
            <a:avLst/>
          </a:prstGeom>
          <a:solidFill>
            <a:srgbClr val="FFFFFF">
              <a:alpha val="4000"/>
            </a:srgbClr>
          </a:solidFill>
          <a:ln/>
        </p:spPr>
      </p:sp>
      <p:sp>
        <p:nvSpPr>
          <p:cNvPr id="8" name="Text 5"/>
          <p:cNvSpPr/>
          <p:nvPr/>
        </p:nvSpPr>
        <p:spPr>
          <a:xfrm>
            <a:off x="6613327" y="3263384"/>
            <a:ext cx="1963817" cy="395049"/>
          </a:xfrm>
          <a:prstGeom prst="rect">
            <a:avLst/>
          </a:prstGeom>
          <a:noFill/>
          <a:ln/>
        </p:spPr>
        <p:txBody>
          <a:bodyPr wrap="none" rtlCol="0" anchor="t"/>
          <a:lstStyle/>
          <a:p>
            <a:pPr marL="0" indent="0">
              <a:lnSpc>
                <a:spcPts val="3110"/>
              </a:lnSpc>
              <a:buNone/>
            </a:pPr>
            <a:r>
              <a:rPr lang="en-US" sz="1944" dirty="0">
                <a:solidFill>
                  <a:srgbClr val="D4D4D1"/>
                </a:solidFill>
                <a:latin typeface="Roboto" pitchFamily="34" charset="0"/>
                <a:ea typeface="Roboto" pitchFamily="34" charset="-122"/>
                <a:cs typeface="Roboto" pitchFamily="34" charset="-120"/>
              </a:rPr>
              <a:t>Metric</a:t>
            </a:r>
            <a:endParaRPr lang="en-US" sz="1944" dirty="0"/>
          </a:p>
        </p:txBody>
      </p:sp>
      <p:sp>
        <p:nvSpPr>
          <p:cNvPr id="9" name="Text 6"/>
          <p:cNvSpPr/>
          <p:nvPr/>
        </p:nvSpPr>
        <p:spPr>
          <a:xfrm>
            <a:off x="9078397" y="3263384"/>
            <a:ext cx="1960007" cy="395049"/>
          </a:xfrm>
          <a:prstGeom prst="rect">
            <a:avLst/>
          </a:prstGeom>
          <a:noFill/>
          <a:ln/>
        </p:spPr>
        <p:txBody>
          <a:bodyPr wrap="none" rtlCol="0" anchor="t"/>
          <a:lstStyle/>
          <a:p>
            <a:pPr marL="0" indent="0">
              <a:lnSpc>
                <a:spcPts val="3110"/>
              </a:lnSpc>
              <a:buNone/>
            </a:pPr>
            <a:r>
              <a:rPr lang="en-US" sz="1944" dirty="0">
                <a:solidFill>
                  <a:srgbClr val="D4D4D1"/>
                </a:solidFill>
                <a:latin typeface="Roboto" pitchFamily="34" charset="0"/>
                <a:ea typeface="Roboto" pitchFamily="34" charset="-122"/>
                <a:cs typeface="Roboto" pitchFamily="34" charset="-120"/>
              </a:rPr>
              <a:t>ECIES on Android</a:t>
            </a:r>
            <a:endParaRPr lang="en-US" sz="1944" dirty="0"/>
          </a:p>
        </p:txBody>
      </p:sp>
      <p:sp>
        <p:nvSpPr>
          <p:cNvPr id="10" name="Text 7"/>
          <p:cNvSpPr/>
          <p:nvPr/>
        </p:nvSpPr>
        <p:spPr>
          <a:xfrm>
            <a:off x="11539657" y="3263384"/>
            <a:ext cx="1963817" cy="395049"/>
          </a:xfrm>
          <a:prstGeom prst="rect">
            <a:avLst/>
          </a:prstGeom>
          <a:noFill/>
          <a:ln/>
        </p:spPr>
        <p:txBody>
          <a:bodyPr wrap="none" rtlCol="0" anchor="t"/>
          <a:lstStyle/>
          <a:p>
            <a:pPr marL="0" indent="0">
              <a:lnSpc>
                <a:spcPts val="3110"/>
              </a:lnSpc>
              <a:buNone/>
            </a:pPr>
            <a:r>
              <a:rPr lang="en-US" sz="1944" dirty="0">
                <a:solidFill>
                  <a:srgbClr val="D4D4D1"/>
                </a:solidFill>
                <a:latin typeface="Roboto" pitchFamily="34" charset="0"/>
                <a:ea typeface="Roboto" pitchFamily="34" charset="-122"/>
                <a:cs typeface="Roboto" pitchFamily="34" charset="-120"/>
              </a:rPr>
              <a:t>Traditional RSA</a:t>
            </a:r>
            <a:endParaRPr lang="en-US" sz="1944" dirty="0"/>
          </a:p>
        </p:txBody>
      </p:sp>
      <p:sp>
        <p:nvSpPr>
          <p:cNvPr id="11" name="Shape 8"/>
          <p:cNvSpPr/>
          <p:nvPr/>
        </p:nvSpPr>
        <p:spPr>
          <a:xfrm>
            <a:off x="6365677" y="3814167"/>
            <a:ext cx="7384613" cy="706517"/>
          </a:xfrm>
          <a:prstGeom prst="rect">
            <a:avLst/>
          </a:prstGeom>
          <a:solidFill>
            <a:srgbClr val="000000">
              <a:alpha val="4000"/>
            </a:srgbClr>
          </a:solidFill>
          <a:ln/>
        </p:spPr>
      </p:sp>
      <p:sp>
        <p:nvSpPr>
          <p:cNvPr id="12" name="Text 9"/>
          <p:cNvSpPr/>
          <p:nvPr/>
        </p:nvSpPr>
        <p:spPr>
          <a:xfrm>
            <a:off x="6613327" y="3969901"/>
            <a:ext cx="1963817" cy="395049"/>
          </a:xfrm>
          <a:prstGeom prst="rect">
            <a:avLst/>
          </a:prstGeom>
          <a:noFill/>
          <a:ln/>
        </p:spPr>
        <p:txBody>
          <a:bodyPr wrap="none" rtlCol="0" anchor="t"/>
          <a:lstStyle/>
          <a:p>
            <a:pPr marL="0" indent="0">
              <a:lnSpc>
                <a:spcPts val="3110"/>
              </a:lnSpc>
              <a:buNone/>
            </a:pPr>
            <a:r>
              <a:rPr lang="en-US" sz="1944" dirty="0">
                <a:solidFill>
                  <a:srgbClr val="D4D4D1"/>
                </a:solidFill>
                <a:latin typeface="Roboto" pitchFamily="34" charset="0"/>
                <a:ea typeface="Roboto" pitchFamily="34" charset="-122"/>
                <a:cs typeface="Roboto" pitchFamily="34" charset="-120"/>
              </a:rPr>
              <a:t>Key Size</a:t>
            </a:r>
            <a:endParaRPr lang="en-US" sz="1944" dirty="0"/>
          </a:p>
        </p:txBody>
      </p:sp>
      <p:sp>
        <p:nvSpPr>
          <p:cNvPr id="13" name="Text 10"/>
          <p:cNvSpPr/>
          <p:nvPr/>
        </p:nvSpPr>
        <p:spPr>
          <a:xfrm>
            <a:off x="9078397" y="3969901"/>
            <a:ext cx="1960007" cy="395049"/>
          </a:xfrm>
          <a:prstGeom prst="rect">
            <a:avLst/>
          </a:prstGeom>
          <a:noFill/>
          <a:ln/>
        </p:spPr>
        <p:txBody>
          <a:bodyPr wrap="none" rtlCol="0" anchor="t"/>
          <a:lstStyle/>
          <a:p>
            <a:pPr marL="0" indent="0">
              <a:lnSpc>
                <a:spcPts val="3110"/>
              </a:lnSpc>
              <a:buNone/>
            </a:pPr>
            <a:r>
              <a:rPr lang="en-US" sz="1944" dirty="0">
                <a:solidFill>
                  <a:srgbClr val="D4D4D1"/>
                </a:solidFill>
                <a:latin typeface="Roboto" pitchFamily="34" charset="0"/>
                <a:ea typeface="Roboto" pitchFamily="34" charset="-122"/>
                <a:cs typeface="Roboto" pitchFamily="34" charset="-120"/>
              </a:rPr>
              <a:t>256 bits</a:t>
            </a:r>
            <a:endParaRPr lang="en-US" sz="1944" dirty="0"/>
          </a:p>
        </p:txBody>
      </p:sp>
      <p:sp>
        <p:nvSpPr>
          <p:cNvPr id="14" name="Text 11"/>
          <p:cNvSpPr/>
          <p:nvPr/>
        </p:nvSpPr>
        <p:spPr>
          <a:xfrm>
            <a:off x="11539657" y="3969901"/>
            <a:ext cx="1963817" cy="395049"/>
          </a:xfrm>
          <a:prstGeom prst="rect">
            <a:avLst/>
          </a:prstGeom>
          <a:noFill/>
          <a:ln/>
        </p:spPr>
        <p:txBody>
          <a:bodyPr wrap="none" rtlCol="0" anchor="t"/>
          <a:lstStyle/>
          <a:p>
            <a:pPr marL="0" indent="0">
              <a:lnSpc>
                <a:spcPts val="3110"/>
              </a:lnSpc>
              <a:buNone/>
            </a:pPr>
            <a:r>
              <a:rPr lang="en-US" sz="1944" dirty="0">
                <a:solidFill>
                  <a:srgbClr val="D4D4D1"/>
                </a:solidFill>
                <a:latin typeface="Roboto" pitchFamily="34" charset="0"/>
                <a:ea typeface="Roboto" pitchFamily="34" charset="-122"/>
                <a:cs typeface="Roboto" pitchFamily="34" charset="-120"/>
              </a:rPr>
              <a:t>2048 bits</a:t>
            </a:r>
            <a:endParaRPr lang="en-US" sz="1944" dirty="0"/>
          </a:p>
        </p:txBody>
      </p:sp>
      <p:sp>
        <p:nvSpPr>
          <p:cNvPr id="15" name="Shape 12"/>
          <p:cNvSpPr/>
          <p:nvPr/>
        </p:nvSpPr>
        <p:spPr>
          <a:xfrm>
            <a:off x="6365677" y="4520684"/>
            <a:ext cx="7384613" cy="706517"/>
          </a:xfrm>
          <a:prstGeom prst="rect">
            <a:avLst/>
          </a:prstGeom>
          <a:solidFill>
            <a:srgbClr val="FFFFFF">
              <a:alpha val="4000"/>
            </a:srgbClr>
          </a:solidFill>
          <a:ln/>
        </p:spPr>
      </p:sp>
      <p:sp>
        <p:nvSpPr>
          <p:cNvPr id="16" name="Text 13"/>
          <p:cNvSpPr/>
          <p:nvPr/>
        </p:nvSpPr>
        <p:spPr>
          <a:xfrm>
            <a:off x="6613327" y="4676418"/>
            <a:ext cx="1963817" cy="395049"/>
          </a:xfrm>
          <a:prstGeom prst="rect">
            <a:avLst/>
          </a:prstGeom>
          <a:noFill/>
          <a:ln/>
        </p:spPr>
        <p:txBody>
          <a:bodyPr wrap="none" rtlCol="0" anchor="t"/>
          <a:lstStyle/>
          <a:p>
            <a:pPr marL="0" indent="0">
              <a:lnSpc>
                <a:spcPts val="3110"/>
              </a:lnSpc>
              <a:buNone/>
            </a:pPr>
            <a:r>
              <a:rPr lang="en-US" sz="1944" dirty="0">
                <a:solidFill>
                  <a:srgbClr val="D4D4D1"/>
                </a:solidFill>
                <a:latin typeface="Roboto" pitchFamily="34" charset="0"/>
                <a:ea typeface="Roboto" pitchFamily="34" charset="-122"/>
                <a:cs typeface="Roboto" pitchFamily="34" charset="-120"/>
              </a:rPr>
              <a:t>Encryption Time</a:t>
            </a:r>
            <a:endParaRPr lang="en-US" sz="1944" dirty="0"/>
          </a:p>
        </p:txBody>
      </p:sp>
      <p:sp>
        <p:nvSpPr>
          <p:cNvPr id="17" name="Text 14"/>
          <p:cNvSpPr/>
          <p:nvPr/>
        </p:nvSpPr>
        <p:spPr>
          <a:xfrm>
            <a:off x="9078397" y="4676418"/>
            <a:ext cx="1960007" cy="395049"/>
          </a:xfrm>
          <a:prstGeom prst="rect">
            <a:avLst/>
          </a:prstGeom>
          <a:noFill/>
          <a:ln/>
        </p:spPr>
        <p:txBody>
          <a:bodyPr wrap="none" rtlCol="0" anchor="t"/>
          <a:lstStyle/>
          <a:p>
            <a:pPr marL="0" indent="0">
              <a:lnSpc>
                <a:spcPts val="3110"/>
              </a:lnSpc>
              <a:buNone/>
            </a:pPr>
            <a:r>
              <a:rPr lang="en-US" sz="1944" dirty="0">
                <a:solidFill>
                  <a:srgbClr val="D4D4D1"/>
                </a:solidFill>
                <a:latin typeface="Roboto" pitchFamily="34" charset="0"/>
                <a:ea typeface="Roboto" pitchFamily="34" charset="-122"/>
                <a:cs typeface="Roboto" pitchFamily="34" charset="-120"/>
              </a:rPr>
              <a:t>Faster</a:t>
            </a:r>
            <a:endParaRPr lang="en-US" sz="1944" dirty="0"/>
          </a:p>
        </p:txBody>
      </p:sp>
      <p:sp>
        <p:nvSpPr>
          <p:cNvPr id="18" name="Text 15"/>
          <p:cNvSpPr/>
          <p:nvPr/>
        </p:nvSpPr>
        <p:spPr>
          <a:xfrm>
            <a:off x="11539657" y="4676418"/>
            <a:ext cx="1963817" cy="395049"/>
          </a:xfrm>
          <a:prstGeom prst="rect">
            <a:avLst/>
          </a:prstGeom>
          <a:noFill/>
          <a:ln/>
        </p:spPr>
        <p:txBody>
          <a:bodyPr wrap="none" rtlCol="0" anchor="t"/>
          <a:lstStyle/>
          <a:p>
            <a:pPr marL="0" indent="0">
              <a:lnSpc>
                <a:spcPts val="3110"/>
              </a:lnSpc>
              <a:buNone/>
            </a:pPr>
            <a:r>
              <a:rPr lang="en-US" sz="1944" dirty="0">
                <a:solidFill>
                  <a:srgbClr val="D4D4D1"/>
                </a:solidFill>
                <a:latin typeface="Roboto" pitchFamily="34" charset="0"/>
                <a:ea typeface="Roboto" pitchFamily="34" charset="-122"/>
                <a:cs typeface="Roboto" pitchFamily="34" charset="-120"/>
              </a:rPr>
              <a:t>Slower</a:t>
            </a:r>
            <a:endParaRPr lang="en-US" sz="1944" dirty="0"/>
          </a:p>
        </p:txBody>
      </p:sp>
      <p:sp>
        <p:nvSpPr>
          <p:cNvPr id="19" name="Shape 16"/>
          <p:cNvSpPr/>
          <p:nvPr/>
        </p:nvSpPr>
        <p:spPr>
          <a:xfrm>
            <a:off x="6365677" y="5227201"/>
            <a:ext cx="7384613" cy="706517"/>
          </a:xfrm>
          <a:prstGeom prst="rect">
            <a:avLst/>
          </a:prstGeom>
          <a:solidFill>
            <a:srgbClr val="000000">
              <a:alpha val="4000"/>
            </a:srgbClr>
          </a:solidFill>
          <a:ln/>
        </p:spPr>
      </p:sp>
      <p:sp>
        <p:nvSpPr>
          <p:cNvPr id="20" name="Text 17"/>
          <p:cNvSpPr/>
          <p:nvPr/>
        </p:nvSpPr>
        <p:spPr>
          <a:xfrm>
            <a:off x="6613327" y="5382935"/>
            <a:ext cx="1963817" cy="395049"/>
          </a:xfrm>
          <a:prstGeom prst="rect">
            <a:avLst/>
          </a:prstGeom>
          <a:noFill/>
          <a:ln/>
        </p:spPr>
        <p:txBody>
          <a:bodyPr wrap="none" rtlCol="0" anchor="t"/>
          <a:lstStyle/>
          <a:p>
            <a:pPr marL="0" indent="0">
              <a:lnSpc>
                <a:spcPts val="3110"/>
              </a:lnSpc>
              <a:buNone/>
            </a:pPr>
            <a:r>
              <a:rPr lang="en-US" sz="1944" dirty="0">
                <a:solidFill>
                  <a:srgbClr val="D4D4D1"/>
                </a:solidFill>
                <a:latin typeface="Roboto" pitchFamily="34" charset="0"/>
                <a:ea typeface="Roboto" pitchFamily="34" charset="-122"/>
                <a:cs typeface="Roboto" pitchFamily="34" charset="-120"/>
              </a:rPr>
              <a:t>Memory Usage</a:t>
            </a:r>
            <a:endParaRPr lang="en-US" sz="1944" dirty="0"/>
          </a:p>
        </p:txBody>
      </p:sp>
      <p:sp>
        <p:nvSpPr>
          <p:cNvPr id="21" name="Text 18"/>
          <p:cNvSpPr/>
          <p:nvPr/>
        </p:nvSpPr>
        <p:spPr>
          <a:xfrm>
            <a:off x="9078397" y="5382935"/>
            <a:ext cx="1960007" cy="395049"/>
          </a:xfrm>
          <a:prstGeom prst="rect">
            <a:avLst/>
          </a:prstGeom>
          <a:noFill/>
          <a:ln/>
        </p:spPr>
        <p:txBody>
          <a:bodyPr wrap="none" rtlCol="0" anchor="t"/>
          <a:lstStyle/>
          <a:p>
            <a:pPr marL="0" indent="0">
              <a:lnSpc>
                <a:spcPts val="3110"/>
              </a:lnSpc>
              <a:buNone/>
            </a:pPr>
            <a:r>
              <a:rPr lang="en-US" sz="1944" dirty="0">
                <a:solidFill>
                  <a:srgbClr val="D4D4D1"/>
                </a:solidFill>
                <a:latin typeface="Roboto" pitchFamily="34" charset="0"/>
                <a:ea typeface="Roboto" pitchFamily="34" charset="-122"/>
                <a:cs typeface="Roboto" pitchFamily="34" charset="-120"/>
              </a:rPr>
              <a:t>Lower</a:t>
            </a:r>
            <a:endParaRPr lang="en-US" sz="1944" dirty="0"/>
          </a:p>
        </p:txBody>
      </p:sp>
      <p:sp>
        <p:nvSpPr>
          <p:cNvPr id="22" name="Text 19"/>
          <p:cNvSpPr/>
          <p:nvPr/>
        </p:nvSpPr>
        <p:spPr>
          <a:xfrm>
            <a:off x="11539657" y="5382935"/>
            <a:ext cx="1963817" cy="395049"/>
          </a:xfrm>
          <a:prstGeom prst="rect">
            <a:avLst/>
          </a:prstGeom>
          <a:noFill/>
          <a:ln/>
        </p:spPr>
        <p:txBody>
          <a:bodyPr wrap="none" rtlCol="0" anchor="t"/>
          <a:lstStyle/>
          <a:p>
            <a:pPr marL="0" indent="0">
              <a:lnSpc>
                <a:spcPts val="3110"/>
              </a:lnSpc>
              <a:buNone/>
            </a:pPr>
            <a:r>
              <a:rPr lang="en-US" sz="1944" dirty="0">
                <a:solidFill>
                  <a:srgbClr val="D4D4D1"/>
                </a:solidFill>
                <a:latin typeface="Roboto" pitchFamily="34" charset="0"/>
                <a:ea typeface="Roboto" pitchFamily="34" charset="-122"/>
                <a:cs typeface="Roboto" pitchFamily="34" charset="-120"/>
              </a:rPr>
              <a:t>Higher</a:t>
            </a:r>
            <a:endParaRPr lang="en-US" sz="1944" dirty="0"/>
          </a:p>
        </p:txBody>
      </p:sp>
      <p:sp>
        <p:nvSpPr>
          <p:cNvPr id="23" name="Shape 20"/>
          <p:cNvSpPr/>
          <p:nvPr/>
        </p:nvSpPr>
        <p:spPr>
          <a:xfrm>
            <a:off x="6365677" y="5933718"/>
            <a:ext cx="7384613" cy="1101566"/>
          </a:xfrm>
          <a:prstGeom prst="rect">
            <a:avLst/>
          </a:prstGeom>
          <a:solidFill>
            <a:srgbClr val="FFFFFF">
              <a:alpha val="4000"/>
            </a:srgbClr>
          </a:solidFill>
          <a:ln/>
        </p:spPr>
      </p:sp>
      <p:sp>
        <p:nvSpPr>
          <p:cNvPr id="24" name="Text 21"/>
          <p:cNvSpPr/>
          <p:nvPr/>
        </p:nvSpPr>
        <p:spPr>
          <a:xfrm>
            <a:off x="6613327" y="6089452"/>
            <a:ext cx="1963817" cy="790099"/>
          </a:xfrm>
          <a:prstGeom prst="rect">
            <a:avLst/>
          </a:prstGeom>
          <a:noFill/>
          <a:ln/>
        </p:spPr>
        <p:txBody>
          <a:bodyPr wrap="square" rtlCol="0" anchor="t"/>
          <a:lstStyle/>
          <a:p>
            <a:pPr marL="0" indent="0">
              <a:lnSpc>
                <a:spcPts val="3110"/>
              </a:lnSpc>
              <a:buNone/>
            </a:pPr>
            <a:r>
              <a:rPr lang="en-US" sz="1944" dirty="0">
                <a:solidFill>
                  <a:srgbClr val="D4D4D1"/>
                </a:solidFill>
                <a:latin typeface="Roboto" pitchFamily="34" charset="0"/>
                <a:ea typeface="Roboto" pitchFamily="34" charset="-122"/>
                <a:cs typeface="Roboto" pitchFamily="34" charset="-120"/>
              </a:rPr>
              <a:t>Energy Consumption</a:t>
            </a:r>
            <a:endParaRPr lang="en-US" sz="1944" dirty="0"/>
          </a:p>
        </p:txBody>
      </p:sp>
      <p:sp>
        <p:nvSpPr>
          <p:cNvPr id="25" name="Text 22"/>
          <p:cNvSpPr/>
          <p:nvPr/>
        </p:nvSpPr>
        <p:spPr>
          <a:xfrm>
            <a:off x="9078397" y="6089452"/>
            <a:ext cx="1960007" cy="395049"/>
          </a:xfrm>
          <a:prstGeom prst="rect">
            <a:avLst/>
          </a:prstGeom>
          <a:noFill/>
          <a:ln/>
        </p:spPr>
        <p:txBody>
          <a:bodyPr wrap="none" rtlCol="0" anchor="t"/>
          <a:lstStyle/>
          <a:p>
            <a:pPr marL="0" indent="0">
              <a:lnSpc>
                <a:spcPts val="3110"/>
              </a:lnSpc>
              <a:buNone/>
            </a:pPr>
            <a:r>
              <a:rPr lang="en-US" sz="1944" dirty="0">
                <a:solidFill>
                  <a:srgbClr val="D4D4D1"/>
                </a:solidFill>
                <a:latin typeface="Roboto" pitchFamily="34" charset="0"/>
                <a:ea typeface="Roboto" pitchFamily="34" charset="-122"/>
                <a:cs typeface="Roboto" pitchFamily="34" charset="-120"/>
              </a:rPr>
              <a:t>Lower</a:t>
            </a:r>
            <a:endParaRPr lang="en-US" sz="1944" dirty="0"/>
          </a:p>
        </p:txBody>
      </p:sp>
      <p:sp>
        <p:nvSpPr>
          <p:cNvPr id="26" name="Text 23"/>
          <p:cNvSpPr/>
          <p:nvPr/>
        </p:nvSpPr>
        <p:spPr>
          <a:xfrm>
            <a:off x="11539657" y="6089452"/>
            <a:ext cx="1963817" cy="395049"/>
          </a:xfrm>
          <a:prstGeom prst="rect">
            <a:avLst/>
          </a:prstGeom>
          <a:noFill/>
          <a:ln/>
        </p:spPr>
        <p:txBody>
          <a:bodyPr wrap="none" rtlCol="0" anchor="t"/>
          <a:lstStyle/>
          <a:p>
            <a:pPr marL="0" indent="0">
              <a:lnSpc>
                <a:spcPts val="3110"/>
              </a:lnSpc>
              <a:buNone/>
            </a:pPr>
            <a:r>
              <a:rPr lang="en-US" sz="1944" dirty="0">
                <a:solidFill>
                  <a:srgbClr val="D4D4D1"/>
                </a:solidFill>
                <a:latin typeface="Roboto" pitchFamily="34" charset="0"/>
                <a:ea typeface="Roboto" pitchFamily="34" charset="-122"/>
                <a:cs typeface="Roboto" pitchFamily="34" charset="-120"/>
              </a:rPr>
              <a:t>Higher</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932</Words>
  <Application>Microsoft Office PowerPoint</Application>
  <PresentationFormat>Custom</PresentationFormat>
  <Paragraphs>86</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IBM Plex Sans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sri hari</cp:lastModifiedBy>
  <cp:revision>4</cp:revision>
  <dcterms:created xsi:type="dcterms:W3CDTF">2024-07-29T08:13:58Z</dcterms:created>
  <dcterms:modified xsi:type="dcterms:W3CDTF">2024-07-30T03:53:36Z</dcterms:modified>
</cp:coreProperties>
</file>